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9"/>
  </p:notesMasterIdLst>
  <p:sldIdLst>
    <p:sldId id="257" r:id="rId5"/>
    <p:sldId id="259" r:id="rId6"/>
    <p:sldId id="261" r:id="rId7"/>
    <p:sldId id="301" r:id="rId8"/>
    <p:sldId id="262" r:id="rId9"/>
    <p:sldId id="260" r:id="rId10"/>
    <p:sldId id="292" r:id="rId11"/>
    <p:sldId id="276" r:id="rId12"/>
    <p:sldId id="296" r:id="rId13"/>
    <p:sldId id="278" r:id="rId14"/>
    <p:sldId id="302" r:id="rId15"/>
    <p:sldId id="282" r:id="rId16"/>
    <p:sldId id="281" r:id="rId17"/>
    <p:sldId id="287" r:id="rId18"/>
    <p:sldId id="293" r:id="rId19"/>
    <p:sldId id="303" r:id="rId20"/>
    <p:sldId id="288" r:id="rId21"/>
    <p:sldId id="299" r:id="rId22"/>
    <p:sldId id="298" r:id="rId23"/>
    <p:sldId id="263" r:id="rId24"/>
    <p:sldId id="300" r:id="rId25"/>
    <p:sldId id="304" r:id="rId26"/>
    <p:sldId id="266" r:id="rId27"/>
    <p:sldId id="285" r:id="rId28"/>
  </p:sldIdLst>
  <p:sldSz cx="12192000" cy="6858000"/>
  <p:notesSz cx="6810375"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55932D-7813-E2F3-A5D9-4228DF8C16D5}" name="Stagiaire" initials="S" userId="S::stagiaire@solex-avocats.fr::5a40a6e9-1e55-4580-8bb2-6d23318cc3e8"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220" autoAdjust="0"/>
    <p:restoredTop sz="90678" autoAdjust="0"/>
  </p:normalViewPr>
  <p:slideViewPr>
    <p:cSldViewPr snapToGrid="0">
      <p:cViewPr varScale="1">
        <p:scale>
          <a:sx n="100" d="100"/>
          <a:sy n="100" d="100"/>
        </p:scale>
        <p:origin x="402" y="90"/>
      </p:cViewPr>
      <p:guideLst/>
    </p:cSldViewPr>
  </p:slideViewPr>
  <p:outlineViewPr>
    <p:cViewPr>
      <p:scale>
        <a:sx n="33" d="100"/>
        <a:sy n="33" d="100"/>
      </p:scale>
      <p:origin x="0" y="-9432"/>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50" d="100"/>
          <a:sy n="150" d="100"/>
        </p:scale>
        <p:origin x="2472" y="-3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8E62F514-9697-4BBC-99FD-A4E646E0AFFE}" type="datetimeFigureOut">
              <a:rPr lang="fr-FR" smtClean="0"/>
              <a:t>18/07/2025</a:t>
            </a:fld>
            <a:endParaRPr lang="fr-FR"/>
          </a:p>
        </p:txBody>
      </p:sp>
      <p:sp>
        <p:nvSpPr>
          <p:cNvPr id="4" name="Espace réservé de l'image des diapositives 3"/>
          <p:cNvSpPr>
            <a:spLocks noGrp="1" noRot="1" noChangeAspect="1"/>
          </p:cNvSpPr>
          <p:nvPr>
            <p:ph type="sldImg" idx="2"/>
          </p:nvPr>
        </p:nvSpPr>
        <p:spPr>
          <a:xfrm>
            <a:off x="422275" y="1243013"/>
            <a:ext cx="5965825" cy="33559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B4B3D188-B113-4067-B9A5-47AE6FCF02F7}" type="slidenum">
              <a:rPr lang="fr-FR" smtClean="0"/>
              <a:t>‹N°›</a:t>
            </a:fld>
            <a:endParaRPr lang="fr-FR"/>
          </a:p>
        </p:txBody>
      </p:sp>
    </p:spTree>
    <p:extLst>
      <p:ext uri="{BB962C8B-B14F-4D97-AF65-F5344CB8AC3E}">
        <p14:creationId xmlns:p14="http://schemas.microsoft.com/office/powerpoint/2010/main" val="657647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1</a:t>
            </a:fld>
            <a:endParaRPr lang="fr-FR"/>
          </a:p>
        </p:txBody>
      </p:sp>
    </p:spTree>
    <p:extLst>
      <p:ext uri="{BB962C8B-B14F-4D97-AF65-F5344CB8AC3E}">
        <p14:creationId xmlns:p14="http://schemas.microsoft.com/office/powerpoint/2010/main" val="1587711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r>
              <a:rPr lang="fr-FR" sz="1000" dirty="0"/>
              <a:t>Le devoir de vigilance impose aux entreprises d’au moins 5 000 salariés en France ou 10 000 dans le monde d’adopter un plan destiné à prévenir les atteintes graves aux droits humains, à la santé, à la sécurité ou à l’environnement. Ce plan doit comporter une cartographie des risques, un mécanisme d’alerte, ainsi qu’un dispositif de suivi et d’évaluation</a:t>
            </a:r>
            <a:r>
              <a:rPr lang="fr-FR" sz="1000" i="1" dirty="0"/>
              <a:t>.</a:t>
            </a:r>
            <a:r>
              <a:rPr lang="fr-FR" sz="1000" dirty="0"/>
              <a:t> </a:t>
            </a:r>
          </a:p>
          <a:p>
            <a:pPr algn="just"/>
            <a:endParaRPr lang="fr-FR" sz="100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000" dirty="0"/>
              <a:t>Recevabilité de l’action du syndicat : En cas de manquement, toute personne justifiant d’un intérêt à agir peut saisir le juge pour demander le respect de ces obligations </a:t>
            </a:r>
            <a:r>
              <a:rPr lang="fr-FR" sz="1000" i="1" dirty="0"/>
              <a:t>(C. com., art. L. 225-102-5).</a:t>
            </a:r>
            <a:r>
              <a:rPr lang="fr-FR" sz="1000" dirty="0"/>
              <a:t> La Fédération SUD PTT avait saisi le Tribunal judiciaire de Paris en 2021 pour contester la conformité du plan publié par La Poste. Et pointant, entre autres, un recours intensif et sans contrôle, dans certaines filiales, à une </a:t>
            </a:r>
            <a:r>
              <a:rPr lang="fr-FR" sz="1000" u="sng" dirty="0"/>
              <a:t>main-d'œuvre sous-traitée</a:t>
            </a:r>
            <a:r>
              <a:rPr lang="fr-FR" sz="1000" dirty="0"/>
              <a:t> et </a:t>
            </a:r>
            <a:r>
              <a:rPr lang="fr-FR" sz="1000" u="sng" dirty="0"/>
              <a:t>l'absence de prise en compte adéquate des risques liés au travail dissimulé</a:t>
            </a:r>
            <a:r>
              <a:rPr lang="fr-FR" sz="1000" dirty="0"/>
              <a:t>.</a:t>
            </a:r>
          </a:p>
          <a:p>
            <a:pPr algn="just"/>
            <a:endParaRPr lang="fr-FR" dirty="0"/>
          </a:p>
          <a:p>
            <a:pPr algn="just"/>
            <a:r>
              <a:rPr lang="fr-FR" dirty="0"/>
              <a:t>La Cour d’appel de Paris a confirmé ce jugement le 17 juin dernier. Elle rappelle que la cartographie, « destinée à l’identification, l’analyse et la hiérarchisation » des risques, doit être élaborée « en considération du critère déterminant de gravité », afin de recenser « les domaines les plus susceptibles de se produire et d’être les plus graves ». En l’espèce, la cartographie présentée se caractérisait, selon les juges, par « un trop haut niveau de généralité », insuffisant pour répondre aux exigences légales. S’agissant du mécanisme d’alerte, elle précise qu’il doit être établi « en concertation avec les organisations syndicales représentatives », ce qui implique « un échange en vue, et donc en amont, de son élaboration ». La Poste n’ayant pas justifié d’un tel dialogue, la cour confirme l’injonction prononcée par les premiers juges. Enfin, la cour estime que le compte rendu de mise en œuvre effective du plan de vigilance ne permettait pas « de servir de bilan utile pour orienter l’action en matière de vigilance », dans la mesure où il fait essentiellement état d’indicateurs choisis par La Poste, mais ne donne aucune explication sur la mise en œuvre et les effets des mesures de vigilance prévues propres à identifier les risques et à prévenir les atteintes graves.</a:t>
            </a:r>
          </a:p>
          <a:p>
            <a:pPr algn="just"/>
            <a:endParaRPr lang="fr-FR" dirty="0"/>
          </a:p>
          <a:p>
            <a:endParaRPr lang="fr-FR" dirty="0"/>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10</a:t>
            </a:fld>
            <a:endParaRPr lang="fr-FR"/>
          </a:p>
        </p:txBody>
      </p:sp>
    </p:spTree>
    <p:extLst>
      <p:ext uri="{BB962C8B-B14F-4D97-AF65-F5344CB8AC3E}">
        <p14:creationId xmlns:p14="http://schemas.microsoft.com/office/powerpoint/2010/main" val="2563588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3EBD6A-4043-18B6-50C2-E1FC14A720AC}"/>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EF87E0B2-21ED-B33E-CF3B-B105A33C1F1B}"/>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4B60E7BD-B1BF-F62D-7A3C-AC1373FB9FC6}"/>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3864EC71-947D-080F-F670-65CD791FFB82}"/>
              </a:ext>
            </a:extLst>
          </p:cNvPr>
          <p:cNvSpPr>
            <a:spLocks noGrp="1"/>
          </p:cNvSpPr>
          <p:nvPr>
            <p:ph type="sldNum" sz="quarter" idx="5"/>
          </p:nvPr>
        </p:nvSpPr>
        <p:spPr/>
        <p:txBody>
          <a:bodyPr/>
          <a:lstStyle/>
          <a:p>
            <a:fld id="{B4B3D188-B113-4067-B9A5-47AE6FCF02F7}" type="slidenum">
              <a:rPr lang="fr-FR" smtClean="0"/>
              <a:t>11</a:t>
            </a:fld>
            <a:endParaRPr lang="fr-FR"/>
          </a:p>
        </p:txBody>
      </p:sp>
    </p:spTree>
    <p:extLst>
      <p:ext uri="{BB962C8B-B14F-4D97-AF65-F5344CB8AC3E}">
        <p14:creationId xmlns:p14="http://schemas.microsoft.com/office/powerpoint/2010/main" val="37556062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12</a:t>
            </a:fld>
            <a:endParaRPr lang="fr-FR"/>
          </a:p>
        </p:txBody>
      </p:sp>
    </p:spTree>
    <p:extLst>
      <p:ext uri="{BB962C8B-B14F-4D97-AF65-F5344CB8AC3E}">
        <p14:creationId xmlns:p14="http://schemas.microsoft.com/office/powerpoint/2010/main" val="1964411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Voir : Liaisons sociales Quotidien - L'actualité, Nº 19309, 24 juin 2025</a:t>
            </a:r>
          </a:p>
          <a:p>
            <a:endParaRPr lang="fr-FR" dirty="0"/>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13</a:t>
            </a:fld>
            <a:endParaRPr lang="fr-FR"/>
          </a:p>
        </p:txBody>
      </p:sp>
    </p:spTree>
    <p:extLst>
      <p:ext uri="{BB962C8B-B14F-4D97-AF65-F5344CB8AC3E}">
        <p14:creationId xmlns:p14="http://schemas.microsoft.com/office/powerpoint/2010/main" val="2793470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dirty="0"/>
              <a:t>Le 18 juin 2025, le Conseil d’État a le premier ouvert la voie </a:t>
            </a:r>
            <a:r>
              <a:rPr lang="fr-FR" u="sng" dirty="0"/>
              <a:t>en acceptant de transmettre au Conseil constitutionnel une QPC</a:t>
            </a:r>
            <a:r>
              <a:rPr lang="fr-FR" dirty="0"/>
              <a:t> (question prioritaire de constitutionnalité) relative aux modalités de tenue de l’entretien préalable à une sanction ou à un licenciement disciplinaire </a:t>
            </a:r>
            <a:r>
              <a:rPr lang="fr-FR" i="1" dirty="0"/>
              <a:t>(</a:t>
            </a:r>
            <a:r>
              <a:rPr lang="fr-FR" i="1" u="sng" dirty="0"/>
              <a:t>C. trav., art. L. 1332-2</a:t>
            </a:r>
            <a:r>
              <a:rPr lang="fr-FR" i="1" dirty="0"/>
              <a:t> et L. 1232-2 à L. 1232-4).</a:t>
            </a:r>
            <a:r>
              <a:rPr lang="fr-FR" dirty="0"/>
              <a:t> </a:t>
            </a:r>
            <a:r>
              <a:rPr lang="fr-FR" b="1" dirty="0"/>
              <a:t>En ce qu’elles ne prévoient pas l’information préalable du salarié convoqué sur son « droit de se taire » au cours de l’entretien</a:t>
            </a:r>
            <a:r>
              <a:rPr lang="fr-FR" dirty="0"/>
              <a:t>, ces dispositions du Code du travail pourraient en effet méconnaître les exigences issues de l’article 9 de la Déclaration des droits de l’homme et du citoyen de 1789 (selon lequel tout homme est présumé innocent jusqu’à ce qu’il ait été déclaré coupable et dont découle, selon la jurisprudence constitutionnelle, le droit de se taire). Ce questionnement relatif à une salariée protégée contestant l’autorisation de licenciement délivrée par l’autorité administrative s’inspire de précédentes QPC soulevées par divers professionnels, tels que des notaires </a:t>
            </a:r>
            <a:r>
              <a:rPr lang="fr-FR" i="1" dirty="0"/>
              <a:t>(</a:t>
            </a:r>
            <a:r>
              <a:rPr lang="fr-FR" i="1" u="sng" dirty="0"/>
              <a:t>Cons. </a:t>
            </a:r>
            <a:r>
              <a:rPr lang="fr-FR" i="1" u="sng" dirty="0" err="1"/>
              <a:t>const</a:t>
            </a:r>
            <a:r>
              <a:rPr lang="fr-FR" i="1" u="sng" dirty="0"/>
              <a:t>., 8 déc. 2023, nº 2023-1074 QPC</a:t>
            </a:r>
            <a:r>
              <a:rPr lang="fr-FR" i="1" dirty="0"/>
              <a:t>),</a:t>
            </a:r>
            <a:r>
              <a:rPr lang="fr-FR" dirty="0"/>
              <a:t> des fonctionnaires de l’État (</a:t>
            </a:r>
            <a:r>
              <a:rPr lang="fr-FR" i="1" u="sng" dirty="0"/>
              <a:t>Cons. </a:t>
            </a:r>
            <a:r>
              <a:rPr lang="fr-FR" i="1" u="sng" dirty="0" err="1"/>
              <a:t>const</a:t>
            </a:r>
            <a:r>
              <a:rPr lang="fr-FR" i="1" u="sng" dirty="0"/>
              <a:t>., 4 oct. 2024, nº 2024-1105 QPC</a:t>
            </a:r>
            <a:r>
              <a:rPr lang="fr-FR" i="1" dirty="0"/>
              <a:t>)</a:t>
            </a:r>
            <a:r>
              <a:rPr lang="fr-FR" dirty="0"/>
              <a:t> ou encore des militaires </a:t>
            </a:r>
            <a:r>
              <a:rPr lang="fr-FR" i="1" dirty="0"/>
              <a:t>(</a:t>
            </a:r>
            <a:r>
              <a:rPr lang="fr-FR" i="1" u="sng" dirty="0"/>
              <a:t>Cons. </a:t>
            </a:r>
            <a:r>
              <a:rPr lang="fr-FR" i="1" u="sng" dirty="0" err="1"/>
              <a:t>const</a:t>
            </a:r>
            <a:r>
              <a:rPr lang="fr-FR" i="1" u="sng" dirty="0"/>
              <a:t>., 30 avr. 2025, nº 2025-1137 QPC</a:t>
            </a:r>
            <a:r>
              <a:rPr lang="fr-FR" i="1" dirty="0"/>
              <a:t>),</a:t>
            </a:r>
            <a:r>
              <a:rPr lang="fr-FR" dirty="0"/>
              <a:t> auxquels le Conseil constitutionnel avait récemment donné raison, considérant que le droit de se taire s’applique « à toute sanction ayant le caractère d’une punition ». </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dirty="0"/>
              <a:t>En sera-t-il de même pour les salariés du secteur privé ? Les Sages disposent d’un délai de trois mois pour se prononcer sur ce point </a:t>
            </a:r>
            <a:r>
              <a:rPr lang="fr-FR" i="1" dirty="0"/>
              <a:t>(</a:t>
            </a:r>
            <a:r>
              <a:rPr lang="fr-FR" i="1" u="sng" dirty="0"/>
              <a:t>CE, 18 juin 2025, nº 502832</a:t>
            </a:r>
            <a:r>
              <a:rPr lang="fr-FR" i="1" dirty="0"/>
              <a:t>).</a:t>
            </a:r>
            <a:r>
              <a:rPr lang="fr-FR" dirty="0"/>
              <a:t> Soulignons que la Cour de cassation, saisie de cette même problématique, a elle aussi accepté de transmettre une QPC similaire deux jours plus tard, laquelle sera donc examinée dans le même temps </a:t>
            </a:r>
            <a:r>
              <a:rPr lang="fr-FR" i="1" dirty="0"/>
              <a:t>(</a:t>
            </a:r>
            <a:r>
              <a:rPr lang="fr-FR" i="1" u="sng" dirty="0"/>
              <a:t>Cass. soc., 20 juin 2025, nº 25-11.250</a:t>
            </a:r>
            <a:r>
              <a:rPr lang="fr-FR" i="1" dirty="0"/>
              <a:t> FS-B).</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14</a:t>
            </a:fld>
            <a:endParaRPr lang="fr-FR" dirty="0"/>
          </a:p>
        </p:txBody>
      </p:sp>
    </p:spTree>
    <p:extLst>
      <p:ext uri="{BB962C8B-B14F-4D97-AF65-F5344CB8AC3E}">
        <p14:creationId xmlns:p14="http://schemas.microsoft.com/office/powerpoint/2010/main" val="22545350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En l’espèce, un directeur d’exploitation, en arrêt de travail depuis le 9 août 2019, avait dû à cette même date, à la demande de son employeur, restituer son véhicule de fonction, les clefs et badges de l’entreprise, et s’était vu reprendre ses dossiers. Il avait toutefois conservé l’accès à sa messagerie professionnelle et envoyé plusieurs courriels, entre les 10 et 12 août 2019, en se présentant comme « directeur d’exploitation encore à ce jour ». Il avait finalement été officiellement licencié pour inaptitude le 12 octobre 2020. Contestant la rupture devant la juridiction prud’homale, il soutenait avoir été licencié verbalement dès le 9 août 2019. La cour d’appel avait rejeté sa demande, retenant que la poursuite de l’accès à sa messagerie professionnelle contredisait l’existence d’un licenciement verbal. </a:t>
            </a:r>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15</a:t>
            </a:fld>
            <a:endParaRPr lang="fr-FR"/>
          </a:p>
        </p:txBody>
      </p:sp>
    </p:spTree>
    <p:extLst>
      <p:ext uri="{BB962C8B-B14F-4D97-AF65-F5344CB8AC3E}">
        <p14:creationId xmlns:p14="http://schemas.microsoft.com/office/powerpoint/2010/main" val="3110615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1AC059-803C-5952-DC05-B8E053D6CA7A}"/>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8980EA3E-3918-D6F2-382E-544B3D5D9908}"/>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30582E91-5472-A169-AB1A-DFA98FF131AC}"/>
              </a:ext>
            </a:extLst>
          </p:cNvPr>
          <p:cNvSpPr>
            <a:spLocks noGrp="1"/>
          </p:cNvSpPr>
          <p:nvPr>
            <p:ph type="body" idx="1"/>
          </p:nvPr>
        </p:nvSpPr>
        <p:spPr/>
        <p:txBody>
          <a:bodyPr/>
          <a:lstStyle/>
          <a:p>
            <a:endParaRPr lang="fr-FR"/>
          </a:p>
        </p:txBody>
      </p:sp>
      <p:sp>
        <p:nvSpPr>
          <p:cNvPr id="4" name="Espace réservé du numéro de diapositive 3">
            <a:extLst>
              <a:ext uri="{FF2B5EF4-FFF2-40B4-BE49-F238E27FC236}">
                <a16:creationId xmlns:a16="http://schemas.microsoft.com/office/drawing/2014/main" id="{655F6078-7240-BD81-7821-7E4E0D5B5FF3}"/>
              </a:ext>
            </a:extLst>
          </p:cNvPr>
          <p:cNvSpPr>
            <a:spLocks noGrp="1"/>
          </p:cNvSpPr>
          <p:nvPr>
            <p:ph type="sldNum" sz="quarter" idx="5"/>
          </p:nvPr>
        </p:nvSpPr>
        <p:spPr/>
        <p:txBody>
          <a:bodyPr/>
          <a:lstStyle/>
          <a:p>
            <a:fld id="{B4B3D188-B113-4067-B9A5-47AE6FCF02F7}" type="slidenum">
              <a:rPr lang="fr-FR" smtClean="0"/>
              <a:t>16</a:t>
            </a:fld>
            <a:endParaRPr lang="fr-FR"/>
          </a:p>
        </p:txBody>
      </p:sp>
    </p:spTree>
    <p:extLst>
      <p:ext uri="{BB962C8B-B14F-4D97-AF65-F5344CB8AC3E}">
        <p14:creationId xmlns:p14="http://schemas.microsoft.com/office/powerpoint/2010/main" val="12238128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17</a:t>
            </a:fld>
            <a:endParaRPr lang="fr-FR"/>
          </a:p>
        </p:txBody>
      </p:sp>
    </p:spTree>
    <p:extLst>
      <p:ext uri="{BB962C8B-B14F-4D97-AF65-F5344CB8AC3E}">
        <p14:creationId xmlns:p14="http://schemas.microsoft.com/office/powerpoint/2010/main" val="13881501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6098BA-48C1-BC10-8977-46E8B7A399B3}"/>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560A5EC8-2705-BA7B-9D35-91490317E5B3}"/>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7FA50A6-993D-49C5-06C4-E1D6A46D1002}"/>
              </a:ext>
            </a:extLst>
          </p:cNvPr>
          <p:cNvSpPr>
            <a:spLocks noGrp="1"/>
          </p:cNvSpPr>
          <p:nvPr>
            <p:ph type="body" idx="1"/>
          </p:nvPr>
        </p:nvSpPr>
        <p:spPr/>
        <p:txBody>
          <a:bodyPr/>
          <a:lstStyle/>
          <a:p>
            <a:endParaRPr lang="fr-FR"/>
          </a:p>
        </p:txBody>
      </p:sp>
      <p:sp>
        <p:nvSpPr>
          <p:cNvPr id="4" name="Espace réservé du numéro de diapositive 3">
            <a:extLst>
              <a:ext uri="{FF2B5EF4-FFF2-40B4-BE49-F238E27FC236}">
                <a16:creationId xmlns:a16="http://schemas.microsoft.com/office/drawing/2014/main" id="{200C866E-616D-F706-6545-66888A2EFC74}"/>
              </a:ext>
            </a:extLst>
          </p:cNvPr>
          <p:cNvSpPr>
            <a:spLocks noGrp="1"/>
          </p:cNvSpPr>
          <p:nvPr>
            <p:ph type="sldNum" sz="quarter" idx="5"/>
          </p:nvPr>
        </p:nvSpPr>
        <p:spPr/>
        <p:txBody>
          <a:bodyPr/>
          <a:lstStyle/>
          <a:p>
            <a:fld id="{B4B3D188-B113-4067-B9A5-47AE6FCF02F7}" type="slidenum">
              <a:rPr lang="fr-FR" smtClean="0"/>
              <a:t>18</a:t>
            </a:fld>
            <a:endParaRPr lang="fr-FR"/>
          </a:p>
        </p:txBody>
      </p:sp>
    </p:spTree>
    <p:extLst>
      <p:ext uri="{BB962C8B-B14F-4D97-AF65-F5344CB8AC3E}">
        <p14:creationId xmlns:p14="http://schemas.microsoft.com/office/powerpoint/2010/main" val="6560829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9979B3-9CDF-0128-59B9-9556C8C63EA9}"/>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CF760153-3A5F-0C07-E4DA-2A3FC14E8ADC}"/>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D0803874-AA53-4A6A-CA4C-3AEC45BCD055}"/>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t>En l’espèce, plusieurs salariés avaient quitté leur entreprise d’origine à la suite d’un transfert d’activité à un repreneur. Le plan d’attribution d’actions gratuites stipulait que les actions non encore acquises seraient annulées à la fin du contrat de travail, sauf en cas de départ pour retraite, décès ou invalidité. Estimant avoir été privés de l’acquisition définitive de ces actions, les salariés ont engagé la responsabilité de leur ancien employeur en invoquant une perte de chance d’acquérir les actions attribuées. Ils ont été déboutés en appel, puis par la Cour de cassation qui pose pour la première fois pour principe que « le salarié qui n’a pu, du fait du transfert légal de son contrat de travail, se voir attribuer de manière définitive des actions gratuites, ne peut revendiquer aucune indemnisation, sauf à démontrer une fraude de l’employeur ». En vertu de l’article L. 1224-1 du Code du travail, le transfert du contrat intervient en effet de plein droit, sans qu’il ne puisse être reproché une faute à l’employeur. Comme le souligne l’avocate générale, « il ne s’agit pas d’un mécanisme volontaire de la part de l’employeur mais seulement des effets légaux d’une cession volontaire ».</a:t>
            </a:r>
          </a:p>
          <a:p>
            <a:endParaRPr lang="fr-FR" dirty="0"/>
          </a:p>
        </p:txBody>
      </p:sp>
      <p:sp>
        <p:nvSpPr>
          <p:cNvPr id="4" name="Espace réservé du numéro de diapositive 3">
            <a:extLst>
              <a:ext uri="{FF2B5EF4-FFF2-40B4-BE49-F238E27FC236}">
                <a16:creationId xmlns:a16="http://schemas.microsoft.com/office/drawing/2014/main" id="{23046199-B154-2F22-5E53-DB03CF2EBC6B}"/>
              </a:ext>
            </a:extLst>
          </p:cNvPr>
          <p:cNvSpPr>
            <a:spLocks noGrp="1"/>
          </p:cNvSpPr>
          <p:nvPr>
            <p:ph type="sldNum" sz="quarter" idx="5"/>
          </p:nvPr>
        </p:nvSpPr>
        <p:spPr/>
        <p:txBody>
          <a:bodyPr/>
          <a:lstStyle/>
          <a:p>
            <a:fld id="{B4B3D188-B113-4067-B9A5-47AE6FCF02F7}" type="slidenum">
              <a:rPr lang="fr-FR" smtClean="0"/>
              <a:t>19</a:t>
            </a:fld>
            <a:endParaRPr lang="fr-FR"/>
          </a:p>
        </p:txBody>
      </p:sp>
    </p:spTree>
    <p:extLst>
      <p:ext uri="{BB962C8B-B14F-4D97-AF65-F5344CB8AC3E}">
        <p14:creationId xmlns:p14="http://schemas.microsoft.com/office/powerpoint/2010/main" val="1928332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2</a:t>
            </a:fld>
            <a:endParaRPr lang="fr-FR"/>
          </a:p>
        </p:txBody>
      </p:sp>
    </p:spTree>
    <p:extLst>
      <p:ext uri="{BB962C8B-B14F-4D97-AF65-F5344CB8AC3E}">
        <p14:creationId xmlns:p14="http://schemas.microsoft.com/office/powerpoint/2010/main" val="16803683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20</a:t>
            </a:fld>
            <a:endParaRPr lang="fr-FR"/>
          </a:p>
        </p:txBody>
      </p:sp>
    </p:spTree>
    <p:extLst>
      <p:ext uri="{BB962C8B-B14F-4D97-AF65-F5344CB8AC3E}">
        <p14:creationId xmlns:p14="http://schemas.microsoft.com/office/powerpoint/2010/main" val="39643330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85718C-797A-3543-CF75-035E9297A64F}"/>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34332F74-135A-9579-823E-9382E35D1FED}"/>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5A28FC8E-F2F6-37C6-B7B7-0B2AE84DA861}"/>
              </a:ext>
            </a:extLst>
          </p:cNvPr>
          <p:cNvSpPr>
            <a:spLocks noGrp="1"/>
          </p:cNvSpPr>
          <p:nvPr>
            <p:ph type="body" idx="1"/>
          </p:nvPr>
        </p:nvSpPr>
        <p:spPr/>
        <p:txBody>
          <a:bodyPr/>
          <a:lstStyle/>
          <a:p>
            <a:r>
              <a:rPr lang="fr-FR" dirty="0"/>
              <a:t>Voir JCP 26</a:t>
            </a:r>
          </a:p>
        </p:txBody>
      </p:sp>
      <p:sp>
        <p:nvSpPr>
          <p:cNvPr id="4" name="Espace réservé du numéro de diapositive 3">
            <a:extLst>
              <a:ext uri="{FF2B5EF4-FFF2-40B4-BE49-F238E27FC236}">
                <a16:creationId xmlns:a16="http://schemas.microsoft.com/office/drawing/2014/main" id="{F76E3A1A-B277-DBEF-F7D6-FE11F49CF75E}"/>
              </a:ext>
            </a:extLst>
          </p:cNvPr>
          <p:cNvSpPr>
            <a:spLocks noGrp="1"/>
          </p:cNvSpPr>
          <p:nvPr>
            <p:ph type="sldNum" sz="quarter" idx="5"/>
          </p:nvPr>
        </p:nvSpPr>
        <p:spPr/>
        <p:txBody>
          <a:bodyPr/>
          <a:lstStyle/>
          <a:p>
            <a:fld id="{B4B3D188-B113-4067-B9A5-47AE6FCF02F7}" type="slidenum">
              <a:rPr lang="fr-FR" smtClean="0"/>
              <a:t>21</a:t>
            </a:fld>
            <a:endParaRPr lang="fr-FR"/>
          </a:p>
        </p:txBody>
      </p:sp>
    </p:spTree>
    <p:extLst>
      <p:ext uri="{BB962C8B-B14F-4D97-AF65-F5344CB8AC3E}">
        <p14:creationId xmlns:p14="http://schemas.microsoft.com/office/powerpoint/2010/main" val="193365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31D4F-A65D-F270-BD2E-71C2728A26FE}"/>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83D2B9B1-2233-672B-29F9-2028280513BA}"/>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284DF954-4999-A22E-CA6D-658AA1E92DA5}"/>
              </a:ext>
            </a:extLst>
          </p:cNvPr>
          <p:cNvSpPr>
            <a:spLocks noGrp="1"/>
          </p:cNvSpPr>
          <p:nvPr>
            <p:ph type="body" idx="1"/>
          </p:nvPr>
        </p:nvSpPr>
        <p:spPr/>
        <p:txBody>
          <a:bodyPr/>
          <a:lstStyle/>
          <a:p>
            <a:r>
              <a:rPr lang="fr-FR" dirty="0"/>
              <a:t>Voir JCP 26</a:t>
            </a:r>
          </a:p>
        </p:txBody>
      </p:sp>
      <p:sp>
        <p:nvSpPr>
          <p:cNvPr id="4" name="Espace réservé du numéro de diapositive 3">
            <a:extLst>
              <a:ext uri="{FF2B5EF4-FFF2-40B4-BE49-F238E27FC236}">
                <a16:creationId xmlns:a16="http://schemas.microsoft.com/office/drawing/2014/main" id="{F3087257-8A5C-F73C-95E9-F824DEE2885C}"/>
              </a:ext>
            </a:extLst>
          </p:cNvPr>
          <p:cNvSpPr>
            <a:spLocks noGrp="1"/>
          </p:cNvSpPr>
          <p:nvPr>
            <p:ph type="sldNum" sz="quarter" idx="5"/>
          </p:nvPr>
        </p:nvSpPr>
        <p:spPr/>
        <p:txBody>
          <a:bodyPr/>
          <a:lstStyle/>
          <a:p>
            <a:fld id="{B4B3D188-B113-4067-B9A5-47AE6FCF02F7}" type="slidenum">
              <a:rPr lang="fr-FR" smtClean="0"/>
              <a:t>22</a:t>
            </a:fld>
            <a:endParaRPr lang="fr-FR"/>
          </a:p>
        </p:txBody>
      </p:sp>
    </p:spTree>
    <p:extLst>
      <p:ext uri="{BB962C8B-B14F-4D97-AF65-F5344CB8AC3E}">
        <p14:creationId xmlns:p14="http://schemas.microsoft.com/office/powerpoint/2010/main" val="20373250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L'employeur cotisant doit s'acquitter spontanément des cotisations qu'il a lui-même calculées, à l'échéance qui lui est applicable en fonction de ses effectifs et de la périodicité de sa paie.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Depuis, la loi du 30 avril 1930 (L. 30 avr. 1930, JO 1</a:t>
            </a:r>
            <a:r>
              <a:rPr lang="fr-FR" baseline="30000" dirty="0"/>
              <a:t>er</a:t>
            </a:r>
            <a:r>
              <a:rPr lang="fr-FR" dirty="0"/>
              <a:t> mai) l'employeur calcule les cotisations et contributions dues et en verse le montant auprès de chaque caisse dont il est redevable dans le même temps où il fait sa déclaration. Ce système déclaratif, qui fait de l'employeur l'ordonnateur d'une importante partie des recettes de la sécurité sociale, a, du fait de </a:t>
            </a:r>
            <a:r>
              <a:rPr lang="fr-FR" u="sng" dirty="0"/>
              <a:t>l'article L. 243-7 du Code de la sécurité sociale</a:t>
            </a:r>
            <a:r>
              <a:rPr lang="fr-FR" dirty="0"/>
              <a:t>, comme corollaire la possibilité pour l'Urssaf compétente de vérifier si le paiement des cotisations et des contributions sociales sur les rémunérations a été réalisé en conformité avec les obligations légales, dans les délais et pour un montant exact</a:t>
            </a:r>
          </a:p>
          <a:p>
            <a:endParaRPr lang="fr-FR" dirty="0"/>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23</a:t>
            </a:fld>
            <a:endParaRPr lang="fr-FR"/>
          </a:p>
        </p:txBody>
      </p:sp>
    </p:spTree>
    <p:extLst>
      <p:ext uri="{BB962C8B-B14F-4D97-AF65-F5344CB8AC3E}">
        <p14:creationId xmlns:p14="http://schemas.microsoft.com/office/powerpoint/2010/main" val="14163515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24</a:t>
            </a:fld>
            <a:endParaRPr lang="fr-FR"/>
          </a:p>
        </p:txBody>
      </p:sp>
    </p:spTree>
    <p:extLst>
      <p:ext uri="{BB962C8B-B14F-4D97-AF65-F5344CB8AC3E}">
        <p14:creationId xmlns:p14="http://schemas.microsoft.com/office/powerpoint/2010/main" val="1670205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3</a:t>
            </a:fld>
            <a:endParaRPr lang="fr-FR"/>
          </a:p>
        </p:txBody>
      </p:sp>
    </p:spTree>
    <p:extLst>
      <p:ext uri="{BB962C8B-B14F-4D97-AF65-F5344CB8AC3E}">
        <p14:creationId xmlns:p14="http://schemas.microsoft.com/office/powerpoint/2010/main" val="144939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745D69-2FAC-7378-4C3F-3E06E3769C09}"/>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9EE8FDB8-0650-CB4A-08E6-0665D5135AED}"/>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FFC6E34B-AD8B-EBC2-AD27-B014520764D3}"/>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F0237494-6B1A-988C-C4AC-F96ED9DB5542}"/>
              </a:ext>
            </a:extLst>
          </p:cNvPr>
          <p:cNvSpPr>
            <a:spLocks noGrp="1"/>
          </p:cNvSpPr>
          <p:nvPr>
            <p:ph type="sldNum" sz="quarter" idx="5"/>
          </p:nvPr>
        </p:nvSpPr>
        <p:spPr/>
        <p:txBody>
          <a:bodyPr/>
          <a:lstStyle/>
          <a:p>
            <a:fld id="{B4B3D188-B113-4067-B9A5-47AE6FCF02F7}" type="slidenum">
              <a:rPr lang="fr-FR" smtClean="0"/>
              <a:t>4</a:t>
            </a:fld>
            <a:endParaRPr lang="fr-FR"/>
          </a:p>
        </p:txBody>
      </p:sp>
    </p:spTree>
    <p:extLst>
      <p:ext uri="{BB962C8B-B14F-4D97-AF65-F5344CB8AC3E}">
        <p14:creationId xmlns:p14="http://schemas.microsoft.com/office/powerpoint/2010/main" val="2774443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5</a:t>
            </a:fld>
            <a:endParaRPr lang="fr-FR"/>
          </a:p>
        </p:txBody>
      </p:sp>
    </p:spTree>
    <p:extLst>
      <p:ext uri="{BB962C8B-B14F-4D97-AF65-F5344CB8AC3E}">
        <p14:creationId xmlns:p14="http://schemas.microsoft.com/office/powerpoint/2010/main" val="2148496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6</a:t>
            </a:fld>
            <a:endParaRPr lang="fr-FR"/>
          </a:p>
        </p:txBody>
      </p:sp>
    </p:spTree>
    <p:extLst>
      <p:ext uri="{BB962C8B-B14F-4D97-AF65-F5344CB8AC3E}">
        <p14:creationId xmlns:p14="http://schemas.microsoft.com/office/powerpoint/2010/main" val="3365942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7</a:t>
            </a:fld>
            <a:endParaRPr lang="fr-FR"/>
          </a:p>
        </p:txBody>
      </p:sp>
    </p:spTree>
    <p:extLst>
      <p:ext uri="{BB962C8B-B14F-4D97-AF65-F5344CB8AC3E}">
        <p14:creationId xmlns:p14="http://schemas.microsoft.com/office/powerpoint/2010/main" val="1464215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8</a:t>
            </a:fld>
            <a:endParaRPr lang="fr-FR"/>
          </a:p>
        </p:txBody>
      </p:sp>
    </p:spTree>
    <p:extLst>
      <p:ext uri="{BB962C8B-B14F-4D97-AF65-F5344CB8AC3E}">
        <p14:creationId xmlns:p14="http://schemas.microsoft.com/office/powerpoint/2010/main" val="3128362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dirty="0"/>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200" b="0" kern="1200" dirty="0">
                <a:solidFill>
                  <a:schemeClr val="tx1"/>
                </a:solidFill>
                <a:effectLst/>
                <a:latin typeface="+mn-lt"/>
                <a:ea typeface="+mn-ea"/>
                <a:cs typeface="+mn-cs"/>
              </a:rPr>
              <a:t>Les courriels émis ou reçus par le salarié grâce à sa messagerie électronique professionnelle sont des données à caractère personnel au sens de l’article 4 du RGPD. Le salarié a donc le droit d’accéder à ces courriels, l’employeur devant lui fournir tant les métadonnées (horodatage, destinataires) que leur contenu, sauf si les éléments dont la communication est demandée sont de nature à porter atteinte aux droits et libertés d’autrui.</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fr-FR" dirty="0"/>
          </a:p>
          <a:p>
            <a:pPr marL="0" marR="0" lvl="0" indent="0" algn="just" defTabSz="914400" rtl="0" eaLnBrk="1" fontAlgn="auto" latinLnBrk="0" hangingPunct="1">
              <a:lnSpc>
                <a:spcPct val="100000"/>
              </a:lnSpc>
              <a:spcBef>
                <a:spcPts val="0"/>
              </a:spcBef>
              <a:spcAft>
                <a:spcPts val="0"/>
              </a:spcAft>
              <a:buClrTx/>
              <a:buSzTx/>
              <a:buFontTx/>
              <a:buNone/>
              <a:tabLst/>
              <a:defRPr/>
            </a:pPr>
            <a:r>
              <a:rPr lang="fr-FR" dirty="0"/>
              <a:t>En l’espèce, après son licenciement, un salarié avait demandé à son employeur la communication de son dossier personnel et de tous les courriels échangés durant l’exécution de son contrat. L’employeur s’était cependant contenté de lui transmettre les documents contractuels et de fin de contrat, ainsi que ceux relatifs à sa santé (avis d’arrêt de travail, etc.) et à sa rémunération (bulletins de paie, RIB, etc.), sans justifier son silence sur les mails demandés. La cour d’appel l’avait alors condamné à verser 500 € de dommages-intérêts au salarié pour non-respect du droit d’accès aux données personnelles, garanti par le RGPD, ce qu’il a contesté en cassation. Selon lui, non seulement les mails professionnels ne constituent pas des données à caractère personnel mais, en tout état de cause, le droit d’accès garanti par le RGPD ne vise que les données contenues dans les documents, et non les documents eux-mêmes.</a:t>
            </a:r>
          </a:p>
          <a:p>
            <a:endParaRPr lang="fr-FR" dirty="0"/>
          </a:p>
        </p:txBody>
      </p:sp>
      <p:sp>
        <p:nvSpPr>
          <p:cNvPr id="4" name="Espace réservé du numéro de diapositive 3"/>
          <p:cNvSpPr>
            <a:spLocks noGrp="1"/>
          </p:cNvSpPr>
          <p:nvPr>
            <p:ph type="sldNum" sz="quarter" idx="5"/>
          </p:nvPr>
        </p:nvSpPr>
        <p:spPr/>
        <p:txBody>
          <a:bodyPr/>
          <a:lstStyle/>
          <a:p>
            <a:fld id="{B4B3D188-B113-4067-B9A5-47AE6FCF02F7}" type="slidenum">
              <a:rPr lang="fr-FR" smtClean="0"/>
              <a:t>9</a:t>
            </a:fld>
            <a:endParaRPr lang="fr-FR"/>
          </a:p>
        </p:txBody>
      </p:sp>
    </p:spTree>
    <p:extLst>
      <p:ext uri="{BB962C8B-B14F-4D97-AF65-F5344CB8AC3E}">
        <p14:creationId xmlns:p14="http://schemas.microsoft.com/office/powerpoint/2010/main" val="1337650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04420DC7-76AC-4168-8AB3-1C95CA4D83E0}" type="datetimeFigureOut">
              <a:rPr lang="fr-FR" smtClean="0"/>
              <a:t>18/07/2025</a:t>
            </a:fld>
            <a:endParaRPr lang="fr-F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fr-F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8347DE91-A5D1-4FD9-9AEC-71D5E85D72E6}" type="slidenum">
              <a:rPr lang="fr-FR" smtClean="0"/>
              <a:t>‹N°›</a:t>
            </a:fld>
            <a:endParaRPr lang="fr-FR"/>
          </a:p>
        </p:txBody>
      </p:sp>
    </p:spTree>
    <p:extLst>
      <p:ext uri="{BB962C8B-B14F-4D97-AF65-F5344CB8AC3E}">
        <p14:creationId xmlns:p14="http://schemas.microsoft.com/office/powerpoint/2010/main" val="1025306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4420DC7-76AC-4168-8AB3-1C95CA4D83E0}" type="datetimeFigureOut">
              <a:rPr lang="fr-FR" smtClean="0"/>
              <a:t>18/07/2025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347DE91-A5D1-4FD9-9AEC-71D5E85D72E6}" type="slidenum">
              <a:rPr lang="fr-FR" smtClean="0"/>
              <a:t>‹N°›</a:t>
            </a:fld>
            <a:endParaRPr lang="fr-FR"/>
          </a:p>
        </p:txBody>
      </p:sp>
    </p:spTree>
    <p:extLst>
      <p:ext uri="{BB962C8B-B14F-4D97-AF65-F5344CB8AC3E}">
        <p14:creationId xmlns:p14="http://schemas.microsoft.com/office/powerpoint/2010/main" val="3007618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04420DC7-76AC-4168-8AB3-1C95CA4D83E0}" type="datetimeFigureOut">
              <a:rPr lang="fr-FR" smtClean="0"/>
              <a:t>18/07/2025</a:t>
            </a:fld>
            <a:endParaRPr lang="fr-FR"/>
          </a:p>
        </p:txBody>
      </p:sp>
      <p:sp>
        <p:nvSpPr>
          <p:cNvPr id="5" name="Footer Placeholder 4"/>
          <p:cNvSpPr>
            <a:spLocks noGrp="1"/>
          </p:cNvSpPr>
          <p:nvPr>
            <p:ph type="ftr" sz="quarter" idx="11"/>
          </p:nvPr>
        </p:nvSpPr>
        <p:spPr>
          <a:xfrm>
            <a:off x="774923" y="5951811"/>
            <a:ext cx="7896279" cy="365125"/>
          </a:xfrm>
        </p:spPr>
        <p:txBody>
          <a:bodyPr/>
          <a:lstStyle/>
          <a:p>
            <a:endParaRPr lang="fr-F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8347DE91-A5D1-4FD9-9AEC-71D5E85D72E6}" type="slidenum">
              <a:rPr lang="fr-FR" smtClean="0"/>
              <a:t>‹N°›</a:t>
            </a:fld>
            <a:endParaRPr lang="fr-FR"/>
          </a:p>
        </p:txBody>
      </p:sp>
    </p:spTree>
    <p:extLst>
      <p:ext uri="{BB962C8B-B14F-4D97-AF65-F5344CB8AC3E}">
        <p14:creationId xmlns:p14="http://schemas.microsoft.com/office/powerpoint/2010/main" val="4180215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4420DC7-76AC-4168-8AB3-1C95CA4D83E0}" type="datetimeFigureOut">
              <a:rPr lang="fr-FR" smtClean="0"/>
              <a:t>18/07/2025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10558300" y="5956137"/>
            <a:ext cx="1052508" cy="365125"/>
          </a:xfrm>
        </p:spPr>
        <p:txBody>
          <a:bodyPr/>
          <a:lstStyle/>
          <a:p>
            <a:fld id="{8347DE91-A5D1-4FD9-9AEC-71D5E85D72E6}" type="slidenum">
              <a:rPr lang="fr-FR" smtClean="0"/>
              <a:t>‹N°›</a:t>
            </a:fld>
            <a:endParaRPr lang="fr-FR"/>
          </a:p>
        </p:txBody>
      </p:sp>
    </p:spTree>
    <p:extLst>
      <p:ext uri="{BB962C8B-B14F-4D97-AF65-F5344CB8AC3E}">
        <p14:creationId xmlns:p14="http://schemas.microsoft.com/office/powerpoint/2010/main" val="3100379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04420DC7-76AC-4168-8AB3-1C95CA4D83E0}" type="datetimeFigureOut">
              <a:rPr lang="fr-FR" smtClean="0"/>
              <a:t>18/07/2025</a:t>
            </a:fld>
            <a:endParaRPr lang="fr-F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fr-F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8347DE91-A5D1-4FD9-9AEC-71D5E85D72E6}" type="slidenum">
              <a:rPr lang="fr-FR" smtClean="0"/>
              <a:t>‹N°›</a:t>
            </a:fld>
            <a:endParaRPr lang="fr-FR"/>
          </a:p>
        </p:txBody>
      </p:sp>
    </p:spTree>
    <p:extLst>
      <p:ext uri="{BB962C8B-B14F-4D97-AF65-F5344CB8AC3E}">
        <p14:creationId xmlns:p14="http://schemas.microsoft.com/office/powerpoint/2010/main" val="2630393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4420DC7-76AC-4168-8AB3-1C95CA4D83E0}" type="datetimeFigureOut">
              <a:rPr lang="fr-FR" smtClean="0"/>
              <a:t>18/07/2025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347DE91-A5D1-4FD9-9AEC-71D5E85D72E6}" type="slidenum">
              <a:rPr lang="fr-FR" smtClean="0"/>
              <a:t>‹N°›</a:t>
            </a:fld>
            <a:endParaRPr lang="fr-FR"/>
          </a:p>
        </p:txBody>
      </p:sp>
    </p:spTree>
    <p:extLst>
      <p:ext uri="{BB962C8B-B14F-4D97-AF65-F5344CB8AC3E}">
        <p14:creationId xmlns:p14="http://schemas.microsoft.com/office/powerpoint/2010/main" val="3030013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4420DC7-76AC-4168-8AB3-1C95CA4D83E0}" type="datetimeFigureOut">
              <a:rPr lang="fr-FR" smtClean="0"/>
              <a:t>18/07/2025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347DE91-A5D1-4FD9-9AEC-71D5E85D72E6}" type="slidenum">
              <a:rPr lang="fr-FR" smtClean="0"/>
              <a:t>‹N°›</a:t>
            </a:fld>
            <a:endParaRPr lang="fr-FR"/>
          </a:p>
        </p:txBody>
      </p:sp>
    </p:spTree>
    <p:extLst>
      <p:ext uri="{BB962C8B-B14F-4D97-AF65-F5344CB8AC3E}">
        <p14:creationId xmlns:p14="http://schemas.microsoft.com/office/powerpoint/2010/main" val="1682472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4420DC7-76AC-4168-8AB3-1C95CA4D83E0}" type="datetimeFigureOut">
              <a:rPr lang="fr-FR" smtClean="0"/>
              <a:t>18/07/2025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347DE91-A5D1-4FD9-9AEC-71D5E85D72E6}" type="slidenum">
              <a:rPr lang="fr-FR" smtClean="0"/>
              <a:t>‹N°›</a:t>
            </a:fld>
            <a:endParaRPr lang="fr-FR"/>
          </a:p>
        </p:txBody>
      </p:sp>
    </p:spTree>
    <p:extLst>
      <p:ext uri="{BB962C8B-B14F-4D97-AF65-F5344CB8AC3E}">
        <p14:creationId xmlns:p14="http://schemas.microsoft.com/office/powerpoint/2010/main" val="124156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420DC7-76AC-4168-8AB3-1C95CA4D83E0}" type="datetimeFigureOut">
              <a:rPr lang="fr-FR" smtClean="0"/>
              <a:t>18/07/2025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347DE91-A5D1-4FD9-9AEC-71D5E85D72E6}" type="slidenum">
              <a:rPr lang="fr-FR" smtClean="0"/>
              <a:t>‹N°›</a:t>
            </a:fld>
            <a:endParaRPr lang="fr-FR"/>
          </a:p>
        </p:txBody>
      </p:sp>
    </p:spTree>
    <p:extLst>
      <p:ext uri="{BB962C8B-B14F-4D97-AF65-F5344CB8AC3E}">
        <p14:creationId xmlns:p14="http://schemas.microsoft.com/office/powerpoint/2010/main" val="1031340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r-FR"/>
              <a:t>Modifiez le style du titre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04420DC7-76AC-4168-8AB3-1C95CA4D83E0}" type="datetimeFigureOut">
              <a:rPr lang="fr-FR" smtClean="0"/>
              <a:t>18/07/2025</a:t>
            </a:fld>
            <a:endParaRPr lang="fr-F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fr-F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8347DE91-A5D1-4FD9-9AEC-71D5E85D72E6}" type="slidenum">
              <a:rPr lang="fr-FR" smtClean="0"/>
              <a:t>‹N°›</a:t>
            </a:fld>
            <a:endParaRPr lang="fr-FR"/>
          </a:p>
        </p:txBody>
      </p:sp>
    </p:spTree>
    <p:extLst>
      <p:ext uri="{BB962C8B-B14F-4D97-AF65-F5344CB8AC3E}">
        <p14:creationId xmlns:p14="http://schemas.microsoft.com/office/powerpoint/2010/main" val="1469753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4420DC7-76AC-4168-8AB3-1C95CA4D83E0}" type="datetimeFigureOut">
              <a:rPr lang="fr-FR" smtClean="0"/>
              <a:t>18/07/2025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347DE91-A5D1-4FD9-9AEC-71D5E85D72E6}" type="slidenum">
              <a:rPr lang="fr-FR" smtClean="0"/>
              <a:t>‹N°›</a:t>
            </a:fld>
            <a:endParaRPr lang="fr-FR"/>
          </a:p>
        </p:txBody>
      </p:sp>
    </p:spTree>
    <p:extLst>
      <p:ext uri="{BB962C8B-B14F-4D97-AF65-F5344CB8AC3E}">
        <p14:creationId xmlns:p14="http://schemas.microsoft.com/office/powerpoint/2010/main" val="3966782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04420DC7-76AC-4168-8AB3-1C95CA4D83E0}" type="datetimeFigureOut">
              <a:rPr lang="fr-FR" smtClean="0"/>
              <a:t>18/07/2025</a:t>
            </a:fld>
            <a:endParaRPr lang="fr-F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fr-F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8347DE91-A5D1-4FD9-9AEC-71D5E85D72E6}" type="slidenum">
              <a:rPr lang="fr-FR" smtClean="0"/>
              <a:t>‹N°›</a:t>
            </a:fld>
            <a:endParaRPr lang="fr-F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2617353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legifrance.gouv.fr/juri/id/JURITEXT000051823269?init=true&amp;page=1&amp;query=23-19.022&amp;searchField=ALL&amp;tab_selection=al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legifrance.gouv.fr/juri/id/JURITEXT000051744426?init=true&amp;page=1&amp;query=24-13.083&amp;searchField=ALL&amp;tab_selection=al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legifrance.gouv.fr/juri/id/JURITEXT000051823104?init=true&amp;page=1&amp;query=24-15.297&amp;searchField=ALL&amp;tab_selection=al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legifrance.gouv.fr/juri/id/JURITEXT000051823303?init=true&amp;page=1&amp;query=25-11.250&amp;searchField=ALL&amp;tab_selection=al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legifrance.gouv.fr/juri/id/JURITEXT000051823121?init=true&amp;page=1&amp;query=23-21.819&amp;searchField=ALL&amp;tab_selection=al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legifrance.gouv.fr/juri/id/JURITEXT000051744428?init=true&amp;page=1&amp;query=23-22.432&amp;searchField=ALL&amp;tab_selection=al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legifrance.gouv.fr/juri/id/JURITEXT000051823953?init=true&amp;page=1&amp;query=24-12.096&amp;searchField=ALL&amp;tab_selection=al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legifrance.gouv.fr/juri/id/JURITEXT000051823271?init=true&amp;page=1&amp;query=23-19.748&amp;searchField=ALL&amp;tab_selection=al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legifrance.gouv.fr/juri/id/JURITEXT000051823273?init=true&amp;page=1&amp;query=23-10.857&amp;searchField=ALL&amp;tab_selection=al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legifrance.gouv.fr/juri/id/JURITEXT000051680488?init=true&amp;page=1&amp;query=23-13.796&amp;searchField=ALL&amp;tab_selection=al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legifrance.gouv.fr/loda/id/JORFTEXT000051824492?init=true&amp;page=1&amp;query=2025%E2%80%91595&amp;searchField=ALL&amp;tab_selection=al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legifrance.gouv.fr/loda/id/JORFTEXT000051766279?init=true&amp;page=1&amp;query=2025-552&amp;searchField=ALL&amp;tab_selection=al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lexis360intelligence-fr.docelec-u-paris2.idm.oclc.org/document/JP_KODCASS-0536636_0KRH?doc_type=jurisprudence_courcassation&amp;source_nav=PS_KPRE-703866_0KU2&amp;source=renvoi"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legifrance.gouv.fr/juri/id/JURITEXT000051744277?init=true&amp;page=1&amp;query=24-14.509&amp;searchField=ALL&amp;tab_selection=al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legifrance.gouv.fr/juri/id/JURITEXT000051823269?init=true&amp;page=1&amp;query=23-19.022&amp;searchField=ALL&amp;tab_selection=al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74" name="Rectangle 73">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76" name="Rectangle 75">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78" name="Rectangle 77">
            <a:extLst>
              <a:ext uri="{FF2B5EF4-FFF2-40B4-BE49-F238E27FC236}">
                <a16:creationId xmlns:a16="http://schemas.microsoft.com/office/drawing/2014/main" id="{DB93146F-62ED-4C59-844C-0935D0FB50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useBgFill="1">
        <p:nvSpPr>
          <p:cNvPr id="80" name="Rectangle 79">
            <a:extLst>
              <a:ext uri="{FF2B5EF4-FFF2-40B4-BE49-F238E27FC236}">
                <a16:creationId xmlns:a16="http://schemas.microsoft.com/office/drawing/2014/main" id="{0883F11E-ECB3-4046-A121-A45C6FF631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792C8E7-0427-5BCF-7342-A7BE096B508B}"/>
              </a:ext>
            </a:extLst>
          </p:cNvPr>
          <p:cNvSpPr>
            <a:spLocks noGrp="1"/>
          </p:cNvSpPr>
          <p:nvPr>
            <p:ph type="title"/>
          </p:nvPr>
        </p:nvSpPr>
        <p:spPr>
          <a:xfrm>
            <a:off x="581192" y="1370517"/>
            <a:ext cx="5708356" cy="1982571"/>
          </a:xfrm>
        </p:spPr>
        <p:txBody>
          <a:bodyPr vert="horz" lIns="91440" tIns="45720" rIns="91440" bIns="45720" rtlCol="0" anchor="b">
            <a:normAutofit/>
          </a:bodyPr>
          <a:lstStyle/>
          <a:p>
            <a:pPr algn="ctr"/>
            <a:r>
              <a:rPr lang="en-US" sz="3600" b="1" dirty="0">
                <a:solidFill>
                  <a:schemeClr val="accent1"/>
                </a:solidFill>
              </a:rPr>
              <a:t>REVUE D’ACTUALITE </a:t>
            </a:r>
            <a:br>
              <a:rPr lang="en-US" sz="3600" b="1">
                <a:solidFill>
                  <a:schemeClr val="accent1"/>
                </a:solidFill>
              </a:rPr>
            </a:br>
            <a:r>
              <a:rPr lang="en-US" sz="3600" b="1">
                <a:solidFill>
                  <a:schemeClr val="accent1"/>
                </a:solidFill>
              </a:rPr>
              <a:t>Juillet </a:t>
            </a:r>
            <a:r>
              <a:rPr lang="en-US" sz="3600" b="1" dirty="0">
                <a:solidFill>
                  <a:schemeClr val="accent1"/>
                </a:solidFill>
              </a:rPr>
              <a:t>2025</a:t>
            </a:r>
          </a:p>
        </p:txBody>
      </p:sp>
      <p:sp>
        <p:nvSpPr>
          <p:cNvPr id="82" name="Rectangle 81">
            <a:extLst>
              <a:ext uri="{FF2B5EF4-FFF2-40B4-BE49-F238E27FC236}">
                <a16:creationId xmlns:a16="http://schemas.microsoft.com/office/drawing/2014/main" id="{5CF77191-9839-40D9-B04E-85DF01BB02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052796"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84" name="Rectangle 83">
            <a:extLst>
              <a:ext uri="{FF2B5EF4-FFF2-40B4-BE49-F238E27FC236}">
                <a16:creationId xmlns:a16="http://schemas.microsoft.com/office/drawing/2014/main" id="{BF007B11-F4C3-4A9E-AAA8-D52C8C1AD9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91306" y="457200"/>
            <a:ext cx="3052798"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86" name="Rectangle 85">
            <a:extLst>
              <a:ext uri="{FF2B5EF4-FFF2-40B4-BE49-F238E27FC236}">
                <a16:creationId xmlns:a16="http://schemas.microsoft.com/office/drawing/2014/main" id="{871D0F6C-C993-4E97-A103-9448E35FEE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6079" y="453643"/>
            <a:ext cx="5009388"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88" name="Rectangle 87">
            <a:extLst>
              <a:ext uri="{FF2B5EF4-FFF2-40B4-BE49-F238E27FC236}">
                <a16:creationId xmlns:a16="http://schemas.microsoft.com/office/drawing/2014/main" id="{7B28B346-1639-4F05-9EBC-808A9DC665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6079" y="723899"/>
            <a:ext cx="5009388"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pic>
        <p:nvPicPr>
          <p:cNvPr id="3" name="Image 2">
            <a:extLst>
              <a:ext uri="{FF2B5EF4-FFF2-40B4-BE49-F238E27FC236}">
                <a16:creationId xmlns:a16="http://schemas.microsoft.com/office/drawing/2014/main" id="{8FB48D35-02F1-1CB4-DB28-F897C6B529AA}"/>
              </a:ext>
            </a:extLst>
          </p:cNvPr>
          <p:cNvPicPr>
            <a:picLocks noChangeAspect="1"/>
          </p:cNvPicPr>
          <p:nvPr/>
        </p:nvPicPr>
        <p:blipFill>
          <a:blip r:embed="rId3"/>
          <a:srcRect l="1463" r="7530" b="1"/>
          <a:stretch>
            <a:fillRect/>
          </a:stretch>
        </p:blipFill>
        <p:spPr>
          <a:xfrm>
            <a:off x="4093861" y="4641711"/>
            <a:ext cx="2550242" cy="1982571"/>
          </a:xfrm>
          <a:prstGeom prst="rect">
            <a:avLst/>
          </a:prstGeom>
        </p:spPr>
      </p:pic>
    </p:spTree>
    <p:extLst>
      <p:ext uri="{BB962C8B-B14F-4D97-AF65-F5344CB8AC3E}">
        <p14:creationId xmlns:p14="http://schemas.microsoft.com/office/powerpoint/2010/main" val="2463699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6DB2E9-0A47-139B-9DC4-712634651615}"/>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E937C22D-66AA-191D-50CE-EFD5ECAD29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F1C4A6B6-C5B5-E4CA-C13A-E38EC9410DE7}"/>
              </a:ext>
            </a:extLst>
          </p:cNvPr>
          <p:cNvSpPr>
            <a:spLocks noGrp="1"/>
          </p:cNvSpPr>
          <p:nvPr>
            <p:ph type="title"/>
          </p:nvPr>
        </p:nvSpPr>
        <p:spPr>
          <a:xfrm>
            <a:off x="581192" y="641653"/>
            <a:ext cx="11029616" cy="569080"/>
          </a:xfrm>
        </p:spPr>
        <p:txBody>
          <a:bodyPr anchor="t">
            <a:noAutofit/>
          </a:bodyPr>
          <a:lstStyle/>
          <a:p>
            <a:r>
              <a:rPr lang="fr-FR" dirty="0">
                <a:solidFill>
                  <a:schemeClr val="accent2"/>
                </a:solidFill>
              </a:rPr>
              <a:t>3. 1. Prévention et gestion des risques professionnels </a:t>
            </a:r>
            <a:br>
              <a:rPr lang="fr-FR" dirty="0"/>
            </a:br>
            <a:br>
              <a:rPr lang="fr-FR" dirty="0">
                <a:solidFill>
                  <a:schemeClr val="accent2"/>
                </a:solidFill>
              </a:rPr>
            </a:br>
            <a:endParaRPr lang="fr-FR" dirty="0">
              <a:solidFill>
                <a:schemeClr val="accent2"/>
              </a:solidFill>
            </a:endParaRPr>
          </a:p>
        </p:txBody>
      </p:sp>
      <p:sp>
        <p:nvSpPr>
          <p:cNvPr id="10" name="Rectangle 9">
            <a:extLst>
              <a:ext uri="{FF2B5EF4-FFF2-40B4-BE49-F238E27FC236}">
                <a16:creationId xmlns:a16="http://schemas.microsoft.com/office/drawing/2014/main" id="{899D2B8F-B2D1-BE95-E1CF-E1BE53337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34313CED-8B49-3950-15A1-EF0AD50D4224}"/>
              </a:ext>
            </a:extLst>
          </p:cNvPr>
          <p:cNvSpPr>
            <a:spLocks noGrp="1"/>
          </p:cNvSpPr>
          <p:nvPr>
            <p:ph idx="1"/>
          </p:nvPr>
        </p:nvSpPr>
        <p:spPr>
          <a:xfrm>
            <a:off x="581192" y="1507066"/>
            <a:ext cx="11029615" cy="5350933"/>
          </a:xfrm>
        </p:spPr>
        <p:txBody>
          <a:bodyPr anchor="t">
            <a:normAutofit fontScale="92500" lnSpcReduction="10000"/>
          </a:bodyPr>
          <a:lstStyle/>
          <a:p>
            <a:pPr marL="0" indent="0" algn="just">
              <a:buNone/>
            </a:pPr>
            <a:r>
              <a:rPr lang="fr-FR" sz="2000" b="1" u="sng" dirty="0">
                <a:solidFill>
                  <a:schemeClr val="accent2"/>
                </a:solidFill>
              </a:rPr>
              <a:t>CA Paris, 17 juin 2025, n</a:t>
            </a:r>
            <a:r>
              <a:rPr lang="fr-FR" sz="2000" b="1" u="sng" baseline="30000" dirty="0">
                <a:solidFill>
                  <a:schemeClr val="accent2"/>
                </a:solidFill>
              </a:rPr>
              <a:t>o</a:t>
            </a:r>
            <a:r>
              <a:rPr lang="fr-FR" sz="2000" b="1" u="sng" dirty="0">
                <a:solidFill>
                  <a:schemeClr val="accent2"/>
                </a:solidFill>
              </a:rPr>
              <a:t> 24/05193</a:t>
            </a:r>
            <a:r>
              <a:rPr lang="fr-FR" sz="2000" b="1" dirty="0">
                <a:solidFill>
                  <a:schemeClr val="accent2"/>
                </a:solidFill>
              </a:rPr>
              <a:t> </a:t>
            </a:r>
            <a:r>
              <a:rPr lang="fr-FR" sz="2000" dirty="0">
                <a:solidFill>
                  <a:schemeClr val="accent2"/>
                </a:solidFill>
              </a:rPr>
              <a:t>:  </a:t>
            </a:r>
            <a:r>
              <a:rPr lang="fr-FR" sz="2100" b="1" dirty="0">
                <a:solidFill>
                  <a:schemeClr val="accent2"/>
                </a:solidFill>
              </a:rPr>
              <a:t>Premier arrêt au fond sur le devoir de vigilance dans l’affaire La Poste </a:t>
            </a:r>
            <a:r>
              <a:rPr lang="fr-FR" sz="2000" b="1" dirty="0">
                <a:solidFill>
                  <a:schemeClr val="accent2"/>
                </a:solidFill>
              </a:rPr>
              <a:t>: La condamnation de la Poste pour manquement à son devoir de vigilance est confirmée en appel.</a:t>
            </a:r>
          </a:p>
          <a:p>
            <a:pPr algn="just"/>
            <a:r>
              <a:rPr lang="fr-FR" sz="2000" b="1" dirty="0"/>
              <a:t>Le Tribunal judiciaire de Paris </a:t>
            </a:r>
            <a:r>
              <a:rPr lang="fr-FR" sz="2000" dirty="0"/>
              <a:t>condamnait en 2023 La Poste pour manquement à son </a:t>
            </a:r>
            <a:r>
              <a:rPr lang="fr-FR" sz="2000" u="sng" dirty="0"/>
              <a:t>devoir de vigilance imposé</a:t>
            </a:r>
            <a:r>
              <a:rPr lang="fr-FR" sz="2000" dirty="0"/>
              <a:t> par l'article L. 225-102-4 du Code de commerce. </a:t>
            </a:r>
          </a:p>
          <a:p>
            <a:pPr marL="324000" lvl="1" indent="0" algn="just">
              <a:buNone/>
            </a:pPr>
            <a:r>
              <a:rPr lang="fr-FR" sz="1800" dirty="0"/>
              <a:t>La Poste était condamnée à apporter davantage de précisions à la cartographie des risques identifiés de son plan. Elle doit établir des procédures d'évaluation des sous-traitants en fonction des risques identifiés, mettre en place </a:t>
            </a:r>
            <a:r>
              <a:rPr lang="fr-FR" sz="1800" u="sng" dirty="0"/>
              <a:t>un mécanisme d'alerte</a:t>
            </a:r>
            <a:r>
              <a:rPr lang="fr-FR" sz="1800" dirty="0"/>
              <a:t> et de </a:t>
            </a:r>
            <a:r>
              <a:rPr lang="fr-FR" sz="1800" u="sng" dirty="0"/>
              <a:t>recueil des signalements</a:t>
            </a:r>
            <a:r>
              <a:rPr lang="fr-FR" sz="1800" dirty="0"/>
              <a:t> élaboré avec les organisations syndicales représentatives et publier un réel dispositif de suivi des mesures de vigilance. </a:t>
            </a:r>
          </a:p>
          <a:p>
            <a:pPr algn="just"/>
            <a:r>
              <a:rPr lang="fr-FR" sz="2000" b="1" dirty="0"/>
              <a:t>La Cour d’appel de Paris </a:t>
            </a:r>
            <a:r>
              <a:rPr lang="fr-FR" sz="2000" dirty="0"/>
              <a:t>a confirmé ce jugement le 17 juin dernier et rappelle que : </a:t>
            </a:r>
          </a:p>
          <a:p>
            <a:pPr lvl="1" algn="just">
              <a:buFont typeface="Arial" panose="020B0604020202020204" pitchFamily="34" charset="0"/>
              <a:buChar char="•"/>
            </a:pPr>
            <a:r>
              <a:rPr lang="fr-FR" sz="1800" dirty="0"/>
              <a:t>La cartographie des risques destinée à leur identification, leur analyse et leur hiérarchisation doit être élaborée selon le critère déterminant de gravité afin de recenser les domaines les plus susceptibles de se produire et d’être les plus graves. </a:t>
            </a:r>
          </a:p>
          <a:p>
            <a:pPr lvl="1" algn="just">
              <a:buFont typeface="Arial" panose="020B0604020202020204" pitchFamily="34" charset="0"/>
              <a:buChar char="•"/>
            </a:pPr>
            <a:r>
              <a:rPr lang="fr-FR" sz="1800" u="sng" dirty="0"/>
              <a:t>Le mécanisme d’alerte</a:t>
            </a:r>
            <a:r>
              <a:rPr lang="fr-FR" sz="1800" dirty="0"/>
              <a:t> est établi en concertation avec les organisations syndicales représentatives, ce qui suppose un échange en vue, et donc en amont, de son élaboration. </a:t>
            </a:r>
          </a:p>
          <a:p>
            <a:pPr lvl="1" algn="just">
              <a:buFont typeface="Arial" panose="020B0604020202020204" pitchFamily="34" charset="0"/>
              <a:buChar char="•"/>
            </a:pPr>
            <a:r>
              <a:rPr lang="fr-FR" sz="1800" dirty="0"/>
              <a:t>Le compte-rendu doit être le reflet de ce qui est attendu du plan et permettre de servir de bilan utile pour orienter l’action en matière de vigilance.</a:t>
            </a:r>
          </a:p>
          <a:p>
            <a:pPr algn="just"/>
            <a:endParaRPr lang="fr-FR" dirty="0"/>
          </a:p>
          <a:p>
            <a:pPr marL="0" indent="0">
              <a:buNone/>
            </a:pPr>
            <a:endParaRPr lang="fr-FR" dirty="0"/>
          </a:p>
        </p:txBody>
      </p:sp>
    </p:spTree>
    <p:extLst>
      <p:ext uri="{BB962C8B-B14F-4D97-AF65-F5344CB8AC3E}">
        <p14:creationId xmlns:p14="http://schemas.microsoft.com/office/powerpoint/2010/main" val="847893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B61EE3-C76C-BB03-8653-74C24C72F655}"/>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01755260-FEF2-8796-4F9E-745F0BA6CF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59E1DFB-BFCA-100C-AB74-C3FECF7C6399}"/>
              </a:ext>
            </a:extLst>
          </p:cNvPr>
          <p:cNvSpPr>
            <a:spLocks noGrp="1"/>
          </p:cNvSpPr>
          <p:nvPr>
            <p:ph type="title"/>
          </p:nvPr>
        </p:nvSpPr>
        <p:spPr>
          <a:xfrm>
            <a:off x="581192" y="641653"/>
            <a:ext cx="11029616" cy="569080"/>
          </a:xfrm>
        </p:spPr>
        <p:txBody>
          <a:bodyPr anchor="t">
            <a:normAutofit fontScale="90000"/>
          </a:bodyPr>
          <a:lstStyle/>
          <a:p>
            <a:r>
              <a:rPr lang="fr-FR" dirty="0">
                <a:solidFill>
                  <a:schemeClr val="accent2"/>
                </a:solidFill>
              </a:rPr>
              <a:t>3. 2. Prévention et gestion des risques professionnels </a:t>
            </a:r>
            <a:br>
              <a:rPr lang="fr-FR" dirty="0"/>
            </a:br>
            <a:br>
              <a:rPr lang="fr-FR" dirty="0">
                <a:solidFill>
                  <a:schemeClr val="accent2"/>
                </a:solidFill>
              </a:rPr>
            </a:br>
            <a:endParaRPr lang="fr-FR" dirty="0">
              <a:solidFill>
                <a:schemeClr val="accent2"/>
              </a:solidFill>
            </a:endParaRPr>
          </a:p>
        </p:txBody>
      </p:sp>
      <p:sp>
        <p:nvSpPr>
          <p:cNvPr id="10" name="Rectangle 9">
            <a:extLst>
              <a:ext uri="{FF2B5EF4-FFF2-40B4-BE49-F238E27FC236}">
                <a16:creationId xmlns:a16="http://schemas.microsoft.com/office/drawing/2014/main" id="{E721ACC4-0EE4-1350-A779-3F1159D46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6863484F-2B83-350E-A493-B50633C9696E}"/>
              </a:ext>
            </a:extLst>
          </p:cNvPr>
          <p:cNvSpPr>
            <a:spLocks noGrp="1"/>
          </p:cNvSpPr>
          <p:nvPr>
            <p:ph idx="1"/>
          </p:nvPr>
        </p:nvSpPr>
        <p:spPr>
          <a:xfrm>
            <a:off x="581192" y="1507066"/>
            <a:ext cx="11029615" cy="5350933"/>
          </a:xfrm>
        </p:spPr>
        <p:txBody>
          <a:bodyPr anchor="t">
            <a:normAutofit/>
          </a:bodyPr>
          <a:lstStyle/>
          <a:p>
            <a:pPr marL="0" indent="0" algn="just">
              <a:buNone/>
            </a:pPr>
            <a:r>
              <a:rPr lang="fr-FR" sz="2000" b="1" u="sng" dirty="0">
                <a:solidFill>
                  <a:schemeClr val="accent2"/>
                </a:solidFill>
              </a:rPr>
              <a:t>Cass. soc., 18 juin 2025, n°</a:t>
            </a:r>
            <a:r>
              <a:rPr lang="fr-FR" sz="2000" b="1" dirty="0">
                <a:solidFill>
                  <a:schemeClr val="accent2"/>
                </a:solidFill>
                <a:hlinkClick r:id="rId3"/>
              </a:rPr>
              <a:t>23-19.022</a:t>
            </a:r>
            <a:r>
              <a:rPr lang="fr-FR" sz="2000" b="1" dirty="0">
                <a:solidFill>
                  <a:schemeClr val="accent2"/>
                </a:solidFill>
              </a:rPr>
              <a:t> : Harcèlement sexuel ou moral  l’enquête interne incomplète peut être jugée non probante</a:t>
            </a:r>
          </a:p>
          <a:p>
            <a:pPr marL="0" indent="0" algn="just">
              <a:buNone/>
            </a:pPr>
            <a:r>
              <a:rPr lang="fr-FR" sz="2000" dirty="0"/>
              <a:t>L’employeur qui produit une enquête incomplète sur des faits sexistes ou à connotation sexuelle encourt le risque de voir les conclusions de son enquête jugées non probantes, </a:t>
            </a:r>
            <a:r>
              <a:rPr lang="fr-FR" sz="2000" u="sng" dirty="0"/>
              <a:t>le doute profitant alors au salarié mis en cause. </a:t>
            </a:r>
            <a:endParaRPr lang="fr-FR" sz="2000" b="1" u="sng" dirty="0">
              <a:solidFill>
                <a:schemeClr val="accent2"/>
              </a:solidFill>
            </a:endParaRPr>
          </a:p>
          <a:p>
            <a:pPr algn="just">
              <a:buFont typeface="Arial" panose="020B0604020202020204" pitchFamily="34" charset="0"/>
              <a:buChar char="•"/>
            </a:pPr>
            <a:r>
              <a:rPr lang="fr-FR" dirty="0"/>
              <a:t>En l’espèce le directeur du développement devenu le directeur associé de l’entreprise </a:t>
            </a:r>
            <a:r>
              <a:rPr lang="fr-FR" b="1" dirty="0"/>
              <a:t>licencié pour faute</a:t>
            </a:r>
            <a:r>
              <a:rPr lang="fr-FR" dirty="0"/>
              <a:t>. À la suite de </a:t>
            </a:r>
            <a:r>
              <a:rPr lang="fr-FR" b="1" dirty="0"/>
              <a:t>plaintes de plusieurs collaboratrices</a:t>
            </a:r>
            <a:r>
              <a:rPr lang="fr-FR" dirty="0"/>
              <a:t> ayant donné lieu à une enquête, l’entreprise lui reproche en effet des comportements et propos déplacés de nature sexiste ou à connotation sexuelle.</a:t>
            </a:r>
          </a:p>
          <a:p>
            <a:pPr algn="just">
              <a:buFont typeface="Arial" panose="020B0604020202020204" pitchFamily="34" charset="0"/>
              <a:buChar char="•"/>
            </a:pPr>
            <a:r>
              <a:rPr lang="fr-FR" dirty="0"/>
              <a:t>La cour d’appel considère que le licenciement est dénué de cause réelle et sérieuse. Elle estime, en effet, que l’enquête de l’employeur n’apparait </a:t>
            </a:r>
            <a:r>
              <a:rPr lang="fr-FR" b="1" dirty="0"/>
              <a:t>pas suffisamment probante</a:t>
            </a:r>
            <a:r>
              <a:rPr lang="fr-FR" dirty="0"/>
              <a:t> </a:t>
            </a:r>
            <a:r>
              <a:rPr lang="fr-FR" b="1" dirty="0"/>
              <a:t>: le rapport d’enquête est en effet « caviardé », certains témoignages sont manquants et sur d’autres, l’identité du témoin est raturée.</a:t>
            </a:r>
          </a:p>
          <a:p>
            <a:pPr algn="just">
              <a:buFont typeface="Wingdings" panose="05000000000000000000" pitchFamily="2" charset="2"/>
              <a:buChar char="Ø"/>
            </a:pPr>
            <a:r>
              <a:rPr lang="fr-FR" dirty="0"/>
              <a:t>La Cour de cassation en conclut que les juges du fond </a:t>
            </a:r>
            <a:r>
              <a:rPr lang="fr-FR" b="1" dirty="0"/>
              <a:t>ont bien apprécié la valeur probante du rapport d’enquête interne </a:t>
            </a:r>
            <a:r>
              <a:rPr lang="fr-FR" dirty="0"/>
              <a:t>au regard des autres éléments produits. </a:t>
            </a:r>
            <a:endParaRPr lang="fr-FR" sz="2000" dirty="0"/>
          </a:p>
        </p:txBody>
      </p:sp>
    </p:spTree>
    <p:extLst>
      <p:ext uri="{BB962C8B-B14F-4D97-AF65-F5344CB8AC3E}">
        <p14:creationId xmlns:p14="http://schemas.microsoft.com/office/powerpoint/2010/main" val="3066327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CC2B15-FD75-E4DC-A876-7B666343D21B}"/>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69721382-8E6B-0014-D417-E685729A41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D53B5B2-56A3-5EDC-4AE4-B538AC6D5C2C}"/>
              </a:ext>
            </a:extLst>
          </p:cNvPr>
          <p:cNvSpPr>
            <a:spLocks noGrp="1"/>
          </p:cNvSpPr>
          <p:nvPr>
            <p:ph type="title"/>
          </p:nvPr>
        </p:nvSpPr>
        <p:spPr>
          <a:xfrm>
            <a:off x="581192" y="641653"/>
            <a:ext cx="11029616" cy="569080"/>
          </a:xfrm>
        </p:spPr>
        <p:txBody>
          <a:bodyPr anchor="t">
            <a:normAutofit fontScale="90000"/>
          </a:bodyPr>
          <a:lstStyle/>
          <a:p>
            <a:r>
              <a:rPr lang="fr-FR" dirty="0">
                <a:solidFill>
                  <a:schemeClr val="accent2"/>
                </a:solidFill>
              </a:rPr>
              <a:t>3. 3. Prévention et gestion des risques professionnels </a:t>
            </a:r>
            <a:br>
              <a:rPr lang="fr-FR" dirty="0"/>
            </a:br>
            <a:br>
              <a:rPr lang="fr-FR" dirty="0">
                <a:solidFill>
                  <a:schemeClr val="accent2"/>
                </a:solidFill>
              </a:rPr>
            </a:br>
            <a:endParaRPr lang="fr-FR" dirty="0">
              <a:solidFill>
                <a:schemeClr val="accent2"/>
              </a:solidFill>
            </a:endParaRPr>
          </a:p>
        </p:txBody>
      </p:sp>
      <p:sp>
        <p:nvSpPr>
          <p:cNvPr id="10" name="Rectangle 9">
            <a:extLst>
              <a:ext uri="{FF2B5EF4-FFF2-40B4-BE49-F238E27FC236}">
                <a16:creationId xmlns:a16="http://schemas.microsoft.com/office/drawing/2014/main" id="{0DA7F9EF-78C3-02FA-9E18-0422D9FB9B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FC5AE908-24EE-9161-5956-E2C22AE32727}"/>
              </a:ext>
            </a:extLst>
          </p:cNvPr>
          <p:cNvSpPr>
            <a:spLocks noGrp="1"/>
          </p:cNvSpPr>
          <p:nvPr>
            <p:ph idx="1"/>
          </p:nvPr>
        </p:nvSpPr>
        <p:spPr>
          <a:xfrm>
            <a:off x="581192" y="1507066"/>
            <a:ext cx="11029615" cy="5350933"/>
          </a:xfrm>
        </p:spPr>
        <p:txBody>
          <a:bodyPr anchor="t">
            <a:normAutofit/>
          </a:bodyPr>
          <a:lstStyle/>
          <a:p>
            <a:pPr marL="0" indent="0" algn="just">
              <a:buNone/>
            </a:pPr>
            <a:r>
              <a:rPr lang="fr-FR" sz="2000" b="1" u="sng" dirty="0">
                <a:solidFill>
                  <a:schemeClr val="accent2"/>
                </a:solidFill>
              </a:rPr>
              <a:t>Cass. soc., 11 juin 2025, nº </a:t>
            </a:r>
            <a:r>
              <a:rPr lang="fr-FR" sz="2000" b="1" u="sng" dirty="0">
                <a:hlinkClick r:id="rId3"/>
              </a:rPr>
              <a:t>24-13.083</a:t>
            </a:r>
            <a:r>
              <a:rPr lang="fr-FR" sz="2000" b="1" dirty="0"/>
              <a:t> </a:t>
            </a:r>
            <a:r>
              <a:rPr lang="fr-FR" sz="2000" b="1" dirty="0">
                <a:solidFill>
                  <a:schemeClr val="accent2"/>
                </a:solidFill>
              </a:rPr>
              <a:t>: Obligation de sécurité de l’employeur </a:t>
            </a:r>
          </a:p>
          <a:p>
            <a:pPr marL="0" indent="0" algn="just">
              <a:buNone/>
            </a:pPr>
            <a:r>
              <a:rPr lang="fr-FR" sz="2000" b="1" dirty="0"/>
              <a:t>L’employeur manque à son obligation de sécurité s’il ne vérifie pas que les lieux dans lesquels le salarié intervient permettent le respect des préconisations du médecin du travail, </a:t>
            </a:r>
            <a:r>
              <a:rPr lang="fr-FR" sz="2000" b="1" u="sng" dirty="0"/>
              <a:t>y compris lorsqu’il s’agit de locaux d’entreprises clientes</a:t>
            </a:r>
            <a:r>
              <a:rPr lang="fr-FR" sz="2000" b="1" dirty="0"/>
              <a:t>. </a:t>
            </a:r>
          </a:p>
          <a:p>
            <a:pPr marL="936000" lvl="3" indent="0" algn="just">
              <a:buNone/>
            </a:pPr>
            <a:r>
              <a:rPr lang="fr-FR" sz="2000" i="1" dirty="0"/>
              <a:t>« L'employeur, tenu d'une obligation de sécurité, doit en assurer l'effectivité en prenant en considération les propositions de mesures individuelles d'aménagement, d'adaptation ou de transformation du poste de travail justifiées par des considérations relatives notamment à l'âge ou à l'état de santé physique et mental du travailleur que le médecin du travail est habilité à faire en application de l'article L. 4624-3 du code du travail. » </a:t>
            </a:r>
          </a:p>
        </p:txBody>
      </p:sp>
    </p:spTree>
    <p:extLst>
      <p:ext uri="{BB962C8B-B14F-4D97-AF65-F5344CB8AC3E}">
        <p14:creationId xmlns:p14="http://schemas.microsoft.com/office/powerpoint/2010/main" val="1689009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2D2170-BB83-42DE-737E-6EAE9C241ECB}"/>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C20DFA0E-C59E-41CD-9714-FFA43E9352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6AD55D7-DA7F-AB06-BB98-00D9B9FC7E2C}"/>
              </a:ext>
            </a:extLst>
          </p:cNvPr>
          <p:cNvSpPr>
            <a:spLocks noGrp="1"/>
          </p:cNvSpPr>
          <p:nvPr>
            <p:ph type="title"/>
          </p:nvPr>
        </p:nvSpPr>
        <p:spPr>
          <a:xfrm>
            <a:off x="581192" y="641653"/>
            <a:ext cx="11029616" cy="569080"/>
          </a:xfrm>
        </p:spPr>
        <p:txBody>
          <a:bodyPr anchor="t">
            <a:normAutofit/>
          </a:bodyPr>
          <a:lstStyle/>
          <a:p>
            <a:r>
              <a:rPr lang="fr-FR" dirty="0">
                <a:solidFill>
                  <a:schemeClr val="accent2"/>
                </a:solidFill>
              </a:rPr>
              <a:t>4. INAPTITUDE</a:t>
            </a:r>
          </a:p>
        </p:txBody>
      </p:sp>
      <p:sp>
        <p:nvSpPr>
          <p:cNvPr id="10" name="Rectangle 9">
            <a:extLst>
              <a:ext uri="{FF2B5EF4-FFF2-40B4-BE49-F238E27FC236}">
                <a16:creationId xmlns:a16="http://schemas.microsoft.com/office/drawing/2014/main" id="{667119F8-2C96-08CB-5E84-F567436E6E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C0BE0FAB-8F73-D9C3-845E-A32D9F1BE9AD}"/>
              </a:ext>
            </a:extLst>
          </p:cNvPr>
          <p:cNvSpPr>
            <a:spLocks noGrp="1"/>
          </p:cNvSpPr>
          <p:nvPr>
            <p:ph idx="1"/>
          </p:nvPr>
        </p:nvSpPr>
        <p:spPr>
          <a:xfrm>
            <a:off x="581192" y="1507066"/>
            <a:ext cx="11029615" cy="5350933"/>
          </a:xfrm>
        </p:spPr>
        <p:txBody>
          <a:bodyPr anchor="t">
            <a:normAutofit/>
          </a:bodyPr>
          <a:lstStyle/>
          <a:p>
            <a:pPr marL="0" indent="0">
              <a:buNone/>
            </a:pPr>
            <a:r>
              <a:rPr lang="fr-FR" sz="2000" b="1" u="sng" dirty="0">
                <a:solidFill>
                  <a:schemeClr val="accent2"/>
                </a:solidFill>
              </a:rPr>
              <a:t>Cass. soc., 11 juin 2025, n°</a:t>
            </a:r>
            <a:r>
              <a:rPr lang="fr-FR" sz="2000" b="1" dirty="0">
                <a:solidFill>
                  <a:schemeClr val="accent2"/>
                </a:solidFill>
                <a:hlinkClick r:id="rId3"/>
              </a:rPr>
              <a:t>24-15.297</a:t>
            </a:r>
            <a:r>
              <a:rPr lang="fr-FR" sz="2000" b="1" dirty="0">
                <a:solidFill>
                  <a:schemeClr val="accent2"/>
                </a:solidFill>
              </a:rPr>
              <a:t> :  Absence de nécessité de notifier au salarié les motifs s’opposant à son reclassement en cas de dispense légale. </a:t>
            </a:r>
          </a:p>
          <a:p>
            <a:pPr marL="216000" algn="just"/>
            <a:r>
              <a:rPr lang="fr-FR" sz="2000" dirty="0"/>
              <a:t>Lorsque l’avis d’inaptitude indique que </a:t>
            </a:r>
            <a:r>
              <a:rPr lang="fr-FR" sz="2000" i="1" dirty="0"/>
              <a:t>tout maintien du salarié dans un emploi serait gravement préjudiciable à sa santé ou que son état de santé fait obstacle à tout reclassement dans un emploi,</a:t>
            </a:r>
            <a:r>
              <a:rPr lang="fr-FR" sz="2000" dirty="0"/>
              <a:t> l’employeur est dispensé de recherche de reclassement. </a:t>
            </a:r>
          </a:p>
          <a:p>
            <a:pPr marL="216000" algn="just"/>
            <a:r>
              <a:rPr lang="fr-FR" sz="2000" dirty="0"/>
              <a:t>Il n’est donc pas tenu de notifier au salarié les motifs qui s’opposent à son reclassement, </a:t>
            </a:r>
            <a:r>
              <a:rPr lang="fr-FR" sz="2000" u="sng" dirty="0"/>
              <a:t>ni</a:t>
            </a:r>
            <a:r>
              <a:rPr lang="fr-FR" sz="2000" dirty="0"/>
              <a:t> de rechercher un reclassement dans les autres établissements de l’entreprise.</a:t>
            </a:r>
          </a:p>
          <a:p>
            <a:pPr marL="936000" lvl="3" indent="0" algn="just">
              <a:buNone/>
            </a:pPr>
            <a:r>
              <a:rPr lang="fr-FR" sz="1800" i="1" dirty="0"/>
              <a:t>« La cour d'appel a exactement déduit que, d'une part, l'employeur </a:t>
            </a:r>
            <a:r>
              <a:rPr lang="fr-FR" sz="1800" b="1" i="1" dirty="0"/>
              <a:t>n'était pas tenu de notifier par écrit à la salariée</a:t>
            </a:r>
            <a:r>
              <a:rPr lang="fr-FR" sz="1800" i="1" dirty="0"/>
              <a:t>, préalablement à la mise en </a:t>
            </a:r>
            <a:r>
              <a:rPr lang="fr-FR" sz="1800" i="1" dirty="0" err="1"/>
              <a:t>oeuvre</a:t>
            </a:r>
            <a:r>
              <a:rPr lang="fr-FR" sz="1800" i="1" dirty="0"/>
              <a:t> de la procédure de licenciement, </a:t>
            </a:r>
            <a:r>
              <a:rPr lang="fr-FR" sz="1800" b="1" i="1" dirty="0"/>
              <a:t>les motifs s'opposant au reclassement</a:t>
            </a:r>
            <a:r>
              <a:rPr lang="fr-FR" sz="1800" i="1" dirty="0"/>
              <a:t>, d'autre part </a:t>
            </a:r>
            <a:r>
              <a:rPr lang="fr-FR" sz="1800" b="1" i="1" dirty="0"/>
              <a:t>qu'il ne pouvait lui être reproché de ne pas avoir recherché un poste de reclassement dans les autres établissements de l'entreprise</a:t>
            </a:r>
            <a:r>
              <a:rPr lang="fr-FR" sz="1800" i="1" dirty="0"/>
              <a:t>. » (Cass. soc., 11 juin 2025, n°24-15.297)</a:t>
            </a:r>
          </a:p>
        </p:txBody>
      </p:sp>
    </p:spTree>
    <p:extLst>
      <p:ext uri="{BB962C8B-B14F-4D97-AF65-F5344CB8AC3E}">
        <p14:creationId xmlns:p14="http://schemas.microsoft.com/office/powerpoint/2010/main" val="2737403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7FEC9F-F018-B47B-C784-01984EB0D0D1}"/>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16C7268B-B932-1158-50E7-9C824AD19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A0FDA6E-7530-F823-9B11-135D27FAB6BC}"/>
              </a:ext>
            </a:extLst>
          </p:cNvPr>
          <p:cNvSpPr>
            <a:spLocks noGrp="1"/>
          </p:cNvSpPr>
          <p:nvPr>
            <p:ph type="title"/>
          </p:nvPr>
        </p:nvSpPr>
        <p:spPr>
          <a:xfrm>
            <a:off x="581192" y="641653"/>
            <a:ext cx="11029616" cy="569080"/>
          </a:xfrm>
        </p:spPr>
        <p:txBody>
          <a:bodyPr anchor="t">
            <a:normAutofit/>
          </a:bodyPr>
          <a:lstStyle/>
          <a:p>
            <a:r>
              <a:rPr lang="fr-FR" dirty="0">
                <a:solidFill>
                  <a:schemeClr val="accent2"/>
                </a:solidFill>
              </a:rPr>
              <a:t>5. DROIT DISCIPLINAIRE</a:t>
            </a:r>
          </a:p>
        </p:txBody>
      </p:sp>
      <p:sp>
        <p:nvSpPr>
          <p:cNvPr id="10" name="Rectangle 9">
            <a:extLst>
              <a:ext uri="{FF2B5EF4-FFF2-40B4-BE49-F238E27FC236}">
                <a16:creationId xmlns:a16="http://schemas.microsoft.com/office/drawing/2014/main" id="{8B677B4C-62EB-38DB-51D2-7883DF40FB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0B745452-51B2-FD25-811B-257AB2A695DC}"/>
              </a:ext>
            </a:extLst>
          </p:cNvPr>
          <p:cNvSpPr>
            <a:spLocks noGrp="1"/>
          </p:cNvSpPr>
          <p:nvPr>
            <p:ph idx="1"/>
          </p:nvPr>
        </p:nvSpPr>
        <p:spPr>
          <a:xfrm>
            <a:off x="581192" y="1507066"/>
            <a:ext cx="11029615" cy="5350933"/>
          </a:xfrm>
        </p:spPr>
        <p:txBody>
          <a:bodyPr anchor="t">
            <a:normAutofit/>
          </a:bodyPr>
          <a:lstStyle/>
          <a:p>
            <a:pPr marL="0" indent="0" algn="just">
              <a:buNone/>
            </a:pPr>
            <a:r>
              <a:rPr lang="fr-FR" sz="2200" b="1" u="sng" dirty="0">
                <a:solidFill>
                  <a:schemeClr val="accent2"/>
                </a:solidFill>
              </a:rPr>
              <a:t>Cass. soc., 20 juin 2025, n°</a:t>
            </a:r>
            <a:r>
              <a:rPr lang="fr-FR" sz="2200" b="1" u="sng" dirty="0">
                <a:solidFill>
                  <a:schemeClr val="accent2"/>
                </a:solidFill>
                <a:hlinkClick r:id="rId3"/>
              </a:rPr>
              <a:t>25-11.250</a:t>
            </a:r>
            <a:r>
              <a:rPr lang="fr-FR" sz="2200" b="1" dirty="0">
                <a:solidFill>
                  <a:schemeClr val="accent2"/>
                </a:solidFill>
              </a:rPr>
              <a:t> : Le défaut de mention dans le Code du travail du </a:t>
            </a:r>
            <a:r>
              <a:rPr lang="fr-FR" sz="2200" b="1" u="sng" dirty="0">
                <a:solidFill>
                  <a:schemeClr val="accent2"/>
                </a:solidFill>
              </a:rPr>
              <a:t>droit du salarié de se taire</a:t>
            </a:r>
            <a:r>
              <a:rPr lang="fr-FR" sz="2200" b="1" dirty="0">
                <a:solidFill>
                  <a:schemeClr val="accent2"/>
                </a:solidFill>
              </a:rPr>
              <a:t> pendant une procédure disciplinaire est renvoyé à l'arbitrage du Conseil constitutionnel.</a:t>
            </a:r>
          </a:p>
          <a:p>
            <a:pPr algn="just"/>
            <a:r>
              <a:rPr lang="fr-FR" dirty="0"/>
              <a:t>La Cour de cassation renvoie au Conseil constitutionnel deux QPC portant sur l'absence de mention dans le Code du travail du droit au silence durant l'entretien préalable du salarié faisant l'objet d'une procédure disciplinaire.</a:t>
            </a:r>
          </a:p>
          <a:p>
            <a:pPr algn="just"/>
            <a:r>
              <a:rPr lang="fr-FR" dirty="0"/>
              <a:t>Renvoi répondant à la demande d'une salariée, licenciée pour motif disciplinaire, qui invoquait l'atteinte aux droits garantis par l'article 9 de la </a:t>
            </a:r>
            <a:r>
              <a:rPr lang="fr-FR" u="sng" dirty="0"/>
              <a:t>Déclaration des droits de l'Homme et du Citoyen</a:t>
            </a:r>
            <a:r>
              <a:rPr lang="fr-FR" dirty="0"/>
              <a:t> du 26 août 1789 (présomption d’innocence) constituée par l'absence de mention de son droit au silence pendant la procédure disciplinaire (</a:t>
            </a:r>
            <a:r>
              <a:rPr lang="fr-FR" u="sng" dirty="0"/>
              <a:t>C. trav., art. L. 1232-2</a:t>
            </a:r>
            <a:r>
              <a:rPr lang="fr-FR" dirty="0"/>
              <a:t> et </a:t>
            </a:r>
            <a:r>
              <a:rPr lang="fr-FR" u="sng" dirty="0"/>
              <a:t>L. 1332-2</a:t>
            </a:r>
            <a:r>
              <a:rPr lang="fr-FR" dirty="0"/>
              <a:t>).</a:t>
            </a:r>
          </a:p>
        </p:txBody>
      </p:sp>
    </p:spTree>
    <p:extLst>
      <p:ext uri="{BB962C8B-B14F-4D97-AF65-F5344CB8AC3E}">
        <p14:creationId xmlns:p14="http://schemas.microsoft.com/office/powerpoint/2010/main" val="2143722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0D376F-F7F0-6C82-5F05-BABE0A2A747B}"/>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D845F8DC-10CE-71A7-651E-9235845996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3C312271-20BA-CD17-76FC-DD6B67FEF4AB}"/>
              </a:ext>
            </a:extLst>
          </p:cNvPr>
          <p:cNvSpPr>
            <a:spLocks noGrp="1"/>
          </p:cNvSpPr>
          <p:nvPr>
            <p:ph type="title"/>
          </p:nvPr>
        </p:nvSpPr>
        <p:spPr>
          <a:xfrm>
            <a:off x="581192" y="653685"/>
            <a:ext cx="11029616" cy="569080"/>
          </a:xfrm>
        </p:spPr>
        <p:txBody>
          <a:bodyPr anchor="t">
            <a:normAutofit/>
          </a:bodyPr>
          <a:lstStyle/>
          <a:p>
            <a:r>
              <a:rPr lang="fr-FR" dirty="0">
                <a:solidFill>
                  <a:schemeClr val="accent2"/>
                </a:solidFill>
              </a:rPr>
              <a:t>6.1. RUPTURE DU CONTRAT DE TRAVAIL</a:t>
            </a:r>
          </a:p>
        </p:txBody>
      </p:sp>
      <p:sp>
        <p:nvSpPr>
          <p:cNvPr id="10" name="Rectangle 9">
            <a:extLst>
              <a:ext uri="{FF2B5EF4-FFF2-40B4-BE49-F238E27FC236}">
                <a16:creationId xmlns:a16="http://schemas.microsoft.com/office/drawing/2014/main" id="{B639E5A4-0C92-F2BB-56ED-CFB72AA121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A0FF13B9-6340-8E58-6B85-ACCA21EBF39F}"/>
              </a:ext>
            </a:extLst>
          </p:cNvPr>
          <p:cNvSpPr>
            <a:spLocks noGrp="1"/>
          </p:cNvSpPr>
          <p:nvPr>
            <p:ph idx="1"/>
          </p:nvPr>
        </p:nvSpPr>
        <p:spPr>
          <a:xfrm>
            <a:off x="581192" y="1507066"/>
            <a:ext cx="11029615" cy="5350933"/>
          </a:xfrm>
        </p:spPr>
        <p:txBody>
          <a:bodyPr anchor="t">
            <a:normAutofit/>
          </a:bodyPr>
          <a:lstStyle/>
          <a:p>
            <a:pPr marL="0" indent="0" algn="just">
              <a:buNone/>
            </a:pPr>
            <a:r>
              <a:rPr lang="fr-FR" sz="2200" b="1" u="sng" dirty="0">
                <a:solidFill>
                  <a:schemeClr val="accent2"/>
                </a:solidFill>
              </a:rPr>
              <a:t>Cass. soc., 11 juin 2025, nº</a:t>
            </a:r>
            <a:r>
              <a:rPr lang="fr-FR" sz="2200" b="1" u="sng" dirty="0">
                <a:solidFill>
                  <a:schemeClr val="accent2"/>
                </a:solidFill>
                <a:hlinkClick r:id="rId3"/>
              </a:rPr>
              <a:t>23-21.819</a:t>
            </a:r>
            <a:r>
              <a:rPr lang="fr-FR" sz="2200" b="1" dirty="0">
                <a:solidFill>
                  <a:schemeClr val="accent2"/>
                </a:solidFill>
              </a:rPr>
              <a:t> : Retirer au salarié ses moyens d'accès à l'entreprise et ses dossiers caractérise un licenciement verbal</a:t>
            </a:r>
          </a:p>
          <a:p>
            <a:pPr algn="just"/>
            <a:r>
              <a:rPr lang="fr-FR" dirty="0"/>
              <a:t>Le licenciement doit être notifié par écrit </a:t>
            </a:r>
            <a:r>
              <a:rPr lang="fr-FR" i="1" dirty="0"/>
              <a:t>(C. trav., art. L. 1232-6).</a:t>
            </a:r>
            <a:r>
              <a:rPr lang="fr-FR" dirty="0"/>
              <a:t> </a:t>
            </a:r>
          </a:p>
          <a:p>
            <a:pPr algn="just"/>
            <a:r>
              <a:rPr lang="fr-FR" dirty="0"/>
              <a:t>Lorsque l’employeur manifeste la décision irrévocable de rompre le contrat de travail d’un salarié </a:t>
            </a:r>
            <a:r>
              <a:rPr lang="fr-FR" u="sng" dirty="0"/>
              <a:t>avant l’envoi de la lettre de licenciement</a:t>
            </a:r>
            <a:r>
              <a:rPr lang="fr-FR" dirty="0"/>
              <a:t>, le licenciement est </a:t>
            </a:r>
            <a:r>
              <a:rPr lang="fr-FR" u="sng" dirty="0"/>
              <a:t>nécessairement sans cause réelle et sérieuse</a:t>
            </a:r>
            <a:r>
              <a:rPr lang="fr-FR" dirty="0"/>
              <a:t>. </a:t>
            </a:r>
          </a:p>
          <a:p>
            <a:pPr algn="just"/>
            <a:r>
              <a:rPr lang="fr-FR" dirty="0"/>
              <a:t>La cour d’appel ayant constaté que </a:t>
            </a:r>
            <a:r>
              <a:rPr lang="fr-FR" b="1" dirty="0"/>
              <a:t>le salarié avait remis à la demande de l’employeur son véhicule de fonction</a:t>
            </a:r>
            <a:r>
              <a:rPr lang="fr-FR" dirty="0"/>
              <a:t>, </a:t>
            </a:r>
            <a:r>
              <a:rPr lang="fr-FR" b="1" dirty="0"/>
              <a:t>les clefs et badges de l’entreprise </a:t>
            </a:r>
            <a:r>
              <a:rPr lang="fr-FR" dirty="0"/>
              <a:t>et </a:t>
            </a:r>
            <a:r>
              <a:rPr lang="fr-FR" b="1" dirty="0"/>
              <a:t>que les dossiers lui avaient été repris</a:t>
            </a:r>
            <a:r>
              <a:rPr lang="fr-FR" dirty="0"/>
              <a:t>, il s’en déduisait que l’employeur avait manifesté sa </a:t>
            </a:r>
            <a:r>
              <a:rPr lang="fr-FR" b="1" dirty="0"/>
              <a:t>décision irrévocable de rompre le contrat de travail</a:t>
            </a:r>
            <a:r>
              <a:rPr lang="fr-FR" dirty="0"/>
              <a:t>.</a:t>
            </a:r>
          </a:p>
          <a:p>
            <a:pPr algn="just"/>
            <a:endParaRPr lang="fr-FR" dirty="0"/>
          </a:p>
          <a:p>
            <a:pPr algn="just">
              <a:buFont typeface="Wingdings" panose="05000000000000000000" pitchFamily="2" charset="2"/>
              <a:buChar char="Ø"/>
            </a:pPr>
            <a:r>
              <a:rPr lang="fr-FR" b="1" dirty="0"/>
              <a:t>Ainsi, en demandant au salarié de remettre ses moyens d’accès à l’entreprise et ses dossiers, l’employeur avait manifesté sa décision irrévocable de rompre le contrat, caractérisant ainsi un licenciement verbal, nécessairement sans cause réelle et sérieuse puisqu’intervenu avant l’envoi de la lettre de rupture.</a:t>
            </a:r>
          </a:p>
        </p:txBody>
      </p:sp>
    </p:spTree>
    <p:extLst>
      <p:ext uri="{BB962C8B-B14F-4D97-AF65-F5344CB8AC3E}">
        <p14:creationId xmlns:p14="http://schemas.microsoft.com/office/powerpoint/2010/main" val="2686750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7299A7-0C0C-CC7E-4A12-57164AA360F9}"/>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8F9FAE86-B9B9-E6D5-5B9E-A4875CB7C0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208C769-D581-B425-6140-1ABE6DE686D5}"/>
              </a:ext>
            </a:extLst>
          </p:cNvPr>
          <p:cNvSpPr>
            <a:spLocks noGrp="1"/>
          </p:cNvSpPr>
          <p:nvPr>
            <p:ph type="title"/>
          </p:nvPr>
        </p:nvSpPr>
        <p:spPr>
          <a:xfrm>
            <a:off x="581192" y="641653"/>
            <a:ext cx="11029616" cy="569080"/>
          </a:xfrm>
        </p:spPr>
        <p:txBody>
          <a:bodyPr anchor="t">
            <a:normAutofit/>
          </a:bodyPr>
          <a:lstStyle/>
          <a:p>
            <a:r>
              <a:rPr lang="fr-FR" dirty="0">
                <a:solidFill>
                  <a:schemeClr val="accent2"/>
                </a:solidFill>
              </a:rPr>
              <a:t>6. 2 RUPTURE DU CONTRAT DE TRAVAIL</a:t>
            </a:r>
          </a:p>
        </p:txBody>
      </p:sp>
      <p:sp>
        <p:nvSpPr>
          <p:cNvPr id="10" name="Rectangle 9">
            <a:extLst>
              <a:ext uri="{FF2B5EF4-FFF2-40B4-BE49-F238E27FC236}">
                <a16:creationId xmlns:a16="http://schemas.microsoft.com/office/drawing/2014/main" id="{0BEDF66E-C3D2-ABDB-5047-E457AB8456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B69712E4-5B4A-3C71-C561-D710C89BF9AE}"/>
              </a:ext>
            </a:extLst>
          </p:cNvPr>
          <p:cNvSpPr>
            <a:spLocks noGrp="1"/>
          </p:cNvSpPr>
          <p:nvPr>
            <p:ph idx="1"/>
          </p:nvPr>
        </p:nvSpPr>
        <p:spPr>
          <a:xfrm>
            <a:off x="581192" y="1507066"/>
            <a:ext cx="11029615" cy="5350933"/>
          </a:xfrm>
        </p:spPr>
        <p:txBody>
          <a:bodyPr anchor="t">
            <a:normAutofit/>
          </a:bodyPr>
          <a:lstStyle/>
          <a:p>
            <a:pPr algn="just"/>
            <a:r>
              <a:rPr lang="fr-FR" sz="1900" b="1" u="sng" dirty="0">
                <a:solidFill>
                  <a:schemeClr val="accent2"/>
                </a:solidFill>
              </a:rPr>
              <a:t>Cass. soc., 27 mai 2025, n°23-23.549 </a:t>
            </a:r>
            <a:r>
              <a:rPr lang="fr-FR" sz="1900" b="1" dirty="0">
                <a:solidFill>
                  <a:schemeClr val="accent2"/>
                </a:solidFill>
              </a:rPr>
              <a:t>: L'employeur, tenu par son obligation de sécurité, peut licencier une salariée enceinte pour impossibilité de maintenir son contrat de travail en considération d'une situation de blocage génératrice de risques psychosociaux pour elle et les salariés de son équipe.</a:t>
            </a:r>
          </a:p>
          <a:p>
            <a:r>
              <a:rPr lang="fr-FR" sz="2000" dirty="0"/>
              <a:t>Au cours de la période de protection relative, la salariée enceinte bénéficie d'une protection contre le licenciement, sauf faute grave ou impossibilité de maintenir son contrat de travail. </a:t>
            </a:r>
          </a:p>
          <a:p>
            <a:r>
              <a:rPr lang="fr-FR" sz="2000" dirty="0"/>
              <a:t>Cet arrêt offre une illustration de cette deuxième hypothèse, sur fond d'obligation patronale de prévenir une situation de risque psychosocial : </a:t>
            </a:r>
          </a:p>
          <a:p>
            <a:pPr lvl="2"/>
            <a:r>
              <a:rPr lang="fr-FR" sz="1800" i="1" dirty="0"/>
              <a:t>Se trouve dans l'impossibilité de maintenir le contrat de travail l'employeur, tenu par son obligation de sécurité et de prévention des risques psychosociaux, qui ne pouvait maintenir la salariée à son poste de travail sans risques psychosociaux tant pour ses collègues que pour elle-même et </a:t>
            </a:r>
            <a:r>
              <a:rPr lang="fr-FR" sz="1800" i="1" u="sng" dirty="0"/>
              <a:t>avait proposé à la salariée de rejoindre un autre poste conforme à ses compétences professionnelles</a:t>
            </a:r>
            <a:r>
              <a:rPr lang="fr-FR" sz="1800" i="1" dirty="0"/>
              <a:t> </a:t>
            </a:r>
            <a:r>
              <a:rPr lang="fr-FR" sz="1800" i="1" u="sng" dirty="0"/>
              <a:t>et à son niveau hiérarchique dans un autre établissement qu'elle avait refusé</a:t>
            </a:r>
            <a:r>
              <a:rPr lang="fr-FR" sz="1800" i="1" dirty="0"/>
              <a:t>, la décision de licencier l'intéressée n'étant pas liée à son état de grossesse.</a:t>
            </a:r>
          </a:p>
        </p:txBody>
      </p:sp>
    </p:spTree>
    <p:extLst>
      <p:ext uri="{BB962C8B-B14F-4D97-AF65-F5344CB8AC3E}">
        <p14:creationId xmlns:p14="http://schemas.microsoft.com/office/powerpoint/2010/main" val="1273636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5DA1D8-33E8-49A5-16E4-52DD768E64C8}"/>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3D37A799-2D2E-F334-D74A-FFCE94C5EC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C192651-D3EC-D4D1-9A15-0039A1221A79}"/>
              </a:ext>
            </a:extLst>
          </p:cNvPr>
          <p:cNvSpPr>
            <a:spLocks noGrp="1"/>
          </p:cNvSpPr>
          <p:nvPr>
            <p:ph type="title"/>
          </p:nvPr>
        </p:nvSpPr>
        <p:spPr>
          <a:xfrm>
            <a:off x="581192" y="641653"/>
            <a:ext cx="11029616" cy="569080"/>
          </a:xfrm>
        </p:spPr>
        <p:txBody>
          <a:bodyPr anchor="t">
            <a:normAutofit/>
          </a:bodyPr>
          <a:lstStyle/>
          <a:p>
            <a:r>
              <a:rPr lang="fr-FR" dirty="0">
                <a:solidFill>
                  <a:schemeClr val="accent2"/>
                </a:solidFill>
              </a:rPr>
              <a:t>6. 3. RUPTURE DU CONTRAT DE TRAVAIL</a:t>
            </a:r>
          </a:p>
        </p:txBody>
      </p:sp>
      <p:sp>
        <p:nvSpPr>
          <p:cNvPr id="10" name="Rectangle 9">
            <a:extLst>
              <a:ext uri="{FF2B5EF4-FFF2-40B4-BE49-F238E27FC236}">
                <a16:creationId xmlns:a16="http://schemas.microsoft.com/office/drawing/2014/main" id="{CA915565-DF15-98A3-EAD3-F534669C8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9E1081CB-4CC3-A3C7-ABB3-E4A337AC5F8B}"/>
              </a:ext>
            </a:extLst>
          </p:cNvPr>
          <p:cNvSpPr>
            <a:spLocks noGrp="1"/>
          </p:cNvSpPr>
          <p:nvPr>
            <p:ph idx="1"/>
          </p:nvPr>
        </p:nvSpPr>
        <p:spPr>
          <a:xfrm>
            <a:off x="581192" y="1507066"/>
            <a:ext cx="11029615" cy="5350933"/>
          </a:xfrm>
        </p:spPr>
        <p:txBody>
          <a:bodyPr anchor="t">
            <a:normAutofit/>
          </a:bodyPr>
          <a:lstStyle/>
          <a:p>
            <a:pPr marL="0" indent="0">
              <a:buNone/>
            </a:pPr>
            <a:r>
              <a:rPr lang="fr-FR" sz="2000" b="1" u="sng" dirty="0">
                <a:solidFill>
                  <a:schemeClr val="accent2"/>
                </a:solidFill>
              </a:rPr>
              <a:t>Cass. soc., 11 juin 2025, nº</a:t>
            </a:r>
            <a:r>
              <a:rPr lang="fr-FR" sz="2000" b="1" u="sng" dirty="0">
                <a:solidFill>
                  <a:schemeClr val="accent2"/>
                </a:solidFill>
                <a:hlinkClick r:id="rId3"/>
              </a:rPr>
              <a:t>23-22.432</a:t>
            </a:r>
            <a:r>
              <a:rPr lang="fr-FR" dirty="0"/>
              <a:t> </a:t>
            </a:r>
            <a:r>
              <a:rPr lang="fr-FR" sz="2000" b="1" dirty="0">
                <a:solidFill>
                  <a:schemeClr val="accent2"/>
                </a:solidFill>
              </a:rPr>
              <a:t>: La transaction postérieure à une rupture anticipée de CDD pour faute grave est valable. </a:t>
            </a:r>
          </a:p>
          <a:p>
            <a:pPr lvl="0" algn="just">
              <a:buFont typeface="Wingdings" panose="05000000000000000000" pitchFamily="2" charset="2"/>
              <a:buChar char="§"/>
            </a:pPr>
            <a:r>
              <a:rPr lang="fr-FR" dirty="0"/>
              <a:t>La cour d’appel, qui avait relevé qu’aux termes du protocole transactionnel conclu après la rupture anticipée du CDD, le salarié avait reconnu </a:t>
            </a:r>
            <a:r>
              <a:rPr lang="fr-FR" u="sng" dirty="0"/>
              <a:t>avoir reçu</a:t>
            </a:r>
            <a:r>
              <a:rPr lang="fr-FR" dirty="0"/>
              <a:t>, avant la signature, </a:t>
            </a:r>
            <a:r>
              <a:rPr lang="fr-FR" u="sng" dirty="0"/>
              <a:t>la lettre portant notification de la sanction disciplinaire et de ses motifs</a:t>
            </a:r>
            <a:r>
              <a:rPr lang="fr-FR" dirty="0"/>
              <a:t>, en a exactement déduit que celui-ci ne pouvait être annulé pour défaut de lettre de licenciement.</a:t>
            </a:r>
          </a:p>
          <a:p>
            <a:pPr algn="just">
              <a:buFont typeface="Wingdings" panose="05000000000000000000" pitchFamily="2" charset="2"/>
              <a:buChar char="Ø"/>
            </a:pPr>
            <a:r>
              <a:rPr lang="fr-FR" b="1" dirty="0"/>
              <a:t>La transaction, ne peut être valablement conclue par le salarié dont le contrat de travail a été rompu par l'employeur </a:t>
            </a:r>
            <a:r>
              <a:rPr lang="fr-FR" b="1" u="sng" dirty="0"/>
              <a:t>que lorsque le salarié a eu connaissance effective des motifs de la rupture</a:t>
            </a:r>
            <a:r>
              <a:rPr lang="fr-FR" b="1" dirty="0"/>
              <a:t>. Sans information sur les motifs, ce dernier n'est pas apte à négocier et définir des concessions. C'est donc le critère temporel qui est décisif pour apprécier la validité de la transaction.</a:t>
            </a:r>
          </a:p>
          <a:p>
            <a:pPr marL="594000" lvl="2" indent="0" algn="just">
              <a:buNone/>
            </a:pPr>
            <a:r>
              <a:rPr lang="fr-FR" sz="1800" dirty="0"/>
              <a:t>« La cour d'appel, répondant à l'argumentation prétendument délaissée, qui a relevé qu'aux termes du protocole transactionnel, notamment de son préambule, signé le 30 décembre 2019, le salarié avait reconnu avoir reçu la lettre du 26 décembre 2019 portant notification de la sanction disciplinaire et de ses motifs, en a exactement déduit que ce moyen de nullité du protocole transactionnel n'était pas fondé. »</a:t>
            </a:r>
            <a:endParaRPr lang="fr-FR" sz="1800" b="1" dirty="0"/>
          </a:p>
          <a:p>
            <a:pPr marL="0" indent="0">
              <a:buNone/>
            </a:pPr>
            <a:endParaRPr lang="fr-FR" dirty="0"/>
          </a:p>
        </p:txBody>
      </p:sp>
    </p:spTree>
    <p:extLst>
      <p:ext uri="{BB962C8B-B14F-4D97-AF65-F5344CB8AC3E}">
        <p14:creationId xmlns:p14="http://schemas.microsoft.com/office/powerpoint/2010/main" val="293965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0E4244-F3C0-EB2A-154A-2A47AC0A0E65}"/>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AF8B8D50-E4A1-810A-3BE9-705D66E37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4EF5D44-9288-CA57-D80D-6E825000D167}"/>
              </a:ext>
            </a:extLst>
          </p:cNvPr>
          <p:cNvSpPr>
            <a:spLocks noGrp="1"/>
          </p:cNvSpPr>
          <p:nvPr>
            <p:ph type="title"/>
          </p:nvPr>
        </p:nvSpPr>
        <p:spPr>
          <a:xfrm>
            <a:off x="581192" y="641653"/>
            <a:ext cx="11029616" cy="569080"/>
          </a:xfrm>
        </p:spPr>
        <p:txBody>
          <a:bodyPr anchor="t">
            <a:normAutofit/>
          </a:bodyPr>
          <a:lstStyle/>
          <a:p>
            <a:r>
              <a:rPr lang="fr-FR" dirty="0">
                <a:solidFill>
                  <a:schemeClr val="accent2"/>
                </a:solidFill>
              </a:rPr>
              <a:t>6. 3. RUPTURE DU CONTRAT DE TRAVAIL</a:t>
            </a:r>
          </a:p>
        </p:txBody>
      </p:sp>
      <p:sp>
        <p:nvSpPr>
          <p:cNvPr id="10" name="Rectangle 9">
            <a:extLst>
              <a:ext uri="{FF2B5EF4-FFF2-40B4-BE49-F238E27FC236}">
                <a16:creationId xmlns:a16="http://schemas.microsoft.com/office/drawing/2014/main" id="{7FA08919-CEA5-C501-E8C7-3E2A255B92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4A25BC8E-AF86-D1B9-BAB5-733F6BDA55F6}"/>
              </a:ext>
            </a:extLst>
          </p:cNvPr>
          <p:cNvSpPr>
            <a:spLocks noGrp="1"/>
          </p:cNvSpPr>
          <p:nvPr>
            <p:ph idx="1"/>
          </p:nvPr>
        </p:nvSpPr>
        <p:spPr>
          <a:xfrm>
            <a:off x="581192" y="1507066"/>
            <a:ext cx="11029615" cy="5350933"/>
          </a:xfrm>
        </p:spPr>
        <p:txBody>
          <a:bodyPr anchor="t">
            <a:normAutofit fontScale="92500" lnSpcReduction="10000"/>
          </a:bodyPr>
          <a:lstStyle/>
          <a:p>
            <a:pPr marL="0" indent="0">
              <a:buNone/>
            </a:pPr>
            <a:r>
              <a:rPr lang="fr-FR" sz="2000" b="1" u="sng" dirty="0">
                <a:solidFill>
                  <a:schemeClr val="accent2"/>
                </a:solidFill>
              </a:rPr>
              <a:t>Cass. soc., 25 juin 2025, n°</a:t>
            </a:r>
            <a:r>
              <a:rPr lang="fr-FR" sz="2000" b="1" u="sng" dirty="0">
                <a:solidFill>
                  <a:schemeClr val="accent2"/>
                </a:solidFill>
                <a:hlinkClick r:id="rId3"/>
              </a:rPr>
              <a:t>24-12.096</a:t>
            </a:r>
            <a:r>
              <a:rPr lang="fr-FR" sz="2000" b="1" dirty="0">
                <a:solidFill>
                  <a:schemeClr val="accent2"/>
                </a:solidFill>
              </a:rPr>
              <a:t> : Un licenciement pour faute grave reste possible avant la prise d’effet d’une rupture conventionnelle </a:t>
            </a:r>
            <a:r>
              <a:rPr lang="fr-FR" sz="2100" b="1" dirty="0">
                <a:solidFill>
                  <a:schemeClr val="accent2"/>
                </a:solidFill>
              </a:rPr>
              <a:t>: En cas de faute du salarié survenue ou révélée </a:t>
            </a:r>
            <a:r>
              <a:rPr lang="fr-FR" sz="2100" b="1" u="sng" dirty="0">
                <a:solidFill>
                  <a:schemeClr val="accent2"/>
                </a:solidFill>
              </a:rPr>
              <a:t>entre l'homologation de la convention et la date de la rupture prévue</a:t>
            </a:r>
            <a:r>
              <a:rPr lang="fr-FR" sz="2100" b="1" dirty="0">
                <a:solidFill>
                  <a:schemeClr val="accent2"/>
                </a:solidFill>
              </a:rPr>
              <a:t>, l'employeur peut licencier le salarié avant la date de rupture initialement prévue. </a:t>
            </a:r>
          </a:p>
          <a:p>
            <a:pPr algn="just"/>
            <a:r>
              <a:rPr lang="fr-FR" sz="2000" dirty="0"/>
              <a:t>Entre l’expiration du délai de rétractation et la date de la rupture convenue par les parties, </a:t>
            </a:r>
            <a:r>
              <a:rPr lang="fr-FR" sz="2000" b="1" dirty="0"/>
              <a:t>l’employeur peut prononcer un licenciement pour faute grave</a:t>
            </a:r>
            <a:r>
              <a:rPr lang="fr-FR" sz="2000" dirty="0"/>
              <a:t> en raison de manquements survenus ou découverts durant cette période. </a:t>
            </a:r>
          </a:p>
          <a:p>
            <a:r>
              <a:rPr lang="fr-FR" sz="2000" dirty="0"/>
              <a:t>Le salarié </a:t>
            </a:r>
            <a:r>
              <a:rPr lang="fr-FR" sz="2000" b="1" dirty="0"/>
              <a:t>conserve néanmoins son droit à l’indemnité spécifique de rupture</a:t>
            </a:r>
            <a:r>
              <a:rPr lang="fr-FR" sz="2000" dirty="0"/>
              <a:t> si la convention a déjà été homologuée.</a:t>
            </a:r>
          </a:p>
          <a:p>
            <a:pPr marL="324000" lvl="1" indent="0" algn="just">
              <a:buNone/>
            </a:pPr>
            <a:r>
              <a:rPr lang="fr-FR" sz="2000" dirty="0"/>
              <a:t>« </a:t>
            </a:r>
            <a:r>
              <a:rPr lang="fr-FR" sz="2000" i="1" dirty="0"/>
              <a:t>En l'absence de rétractation de la convention de rupture, l'employeur peut licencier le salarié pour faute grave, </a:t>
            </a:r>
            <a:r>
              <a:rPr lang="fr-FR" sz="2000" i="1" u="sng" dirty="0"/>
              <a:t>entre la date d'expiration du délai de rétractation</a:t>
            </a:r>
            <a:r>
              <a:rPr lang="fr-FR" sz="2000" i="1" dirty="0"/>
              <a:t> et </a:t>
            </a:r>
            <a:r>
              <a:rPr lang="fr-FR" sz="2000" i="1" u="sng" dirty="0"/>
              <a:t>la date d'effet prévue de la rupture conventionnelle</a:t>
            </a:r>
            <a:r>
              <a:rPr lang="fr-FR" sz="2000" i="1" dirty="0"/>
              <a:t>, pour des manquements survenus ou dont il a eu connaissance au cours de cette période. </a:t>
            </a:r>
          </a:p>
          <a:p>
            <a:pPr marL="324000" lvl="1" indent="0" algn="just">
              <a:buNone/>
            </a:pPr>
            <a:r>
              <a:rPr lang="fr-FR" sz="2000" i="1" u="sng" dirty="0"/>
              <a:t>Toutefois</a:t>
            </a:r>
            <a:r>
              <a:rPr lang="fr-FR" sz="2000" i="1" dirty="0"/>
              <a:t>, la créance d'indemnité de rupture conventionnelle, si elle n'est exigible qu'à la date fixée par la rupture, </a:t>
            </a:r>
            <a:r>
              <a:rPr lang="fr-FR" sz="2000" i="1" u="sng" dirty="0"/>
              <a:t>naît dès l'homologation de la convention</a:t>
            </a:r>
            <a:r>
              <a:rPr lang="fr-FR" sz="2000" i="1" dirty="0"/>
              <a:t>, le licenciement n'affectant pas la validité de la rupture conventionnelle, mais ayant seulement pour effet, s'il est justifié, de mettre un terme au contrat de travail avant la date d'effet prévue par les parties dans la convention. </a:t>
            </a:r>
            <a:r>
              <a:rPr lang="fr-FR" sz="2000" dirty="0"/>
              <a:t>»</a:t>
            </a:r>
            <a:br>
              <a:rPr lang="fr-FR" sz="2000" dirty="0"/>
            </a:br>
            <a:endParaRPr lang="fr-FR" sz="2000" dirty="0"/>
          </a:p>
        </p:txBody>
      </p:sp>
    </p:spTree>
    <p:extLst>
      <p:ext uri="{BB962C8B-B14F-4D97-AF65-F5344CB8AC3E}">
        <p14:creationId xmlns:p14="http://schemas.microsoft.com/office/powerpoint/2010/main" val="3296015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95E32B-C020-509A-734C-B8E3BC238025}"/>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5558D0A3-4753-FB97-1884-9E8FC8DB70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0AFD619-52A5-D92D-3447-E9F10EAD592A}"/>
              </a:ext>
            </a:extLst>
          </p:cNvPr>
          <p:cNvSpPr>
            <a:spLocks noGrp="1"/>
          </p:cNvSpPr>
          <p:nvPr>
            <p:ph type="title"/>
          </p:nvPr>
        </p:nvSpPr>
        <p:spPr>
          <a:xfrm>
            <a:off x="581192" y="641653"/>
            <a:ext cx="11029616" cy="569080"/>
          </a:xfrm>
        </p:spPr>
        <p:txBody>
          <a:bodyPr anchor="t">
            <a:normAutofit/>
          </a:bodyPr>
          <a:lstStyle/>
          <a:p>
            <a:r>
              <a:rPr lang="fr-FR" dirty="0">
                <a:solidFill>
                  <a:schemeClr val="accent2"/>
                </a:solidFill>
              </a:rPr>
              <a:t>7. TRANSFERT DU CONTRAT DE TRAVAIL </a:t>
            </a:r>
          </a:p>
        </p:txBody>
      </p:sp>
      <p:sp>
        <p:nvSpPr>
          <p:cNvPr id="10" name="Rectangle 9">
            <a:extLst>
              <a:ext uri="{FF2B5EF4-FFF2-40B4-BE49-F238E27FC236}">
                <a16:creationId xmlns:a16="http://schemas.microsoft.com/office/drawing/2014/main" id="{2A8152EE-2999-79C7-DF56-FE2CD7260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79884C23-66EB-9CE4-BA2A-3AC1ADEBF500}"/>
              </a:ext>
            </a:extLst>
          </p:cNvPr>
          <p:cNvSpPr>
            <a:spLocks noGrp="1"/>
          </p:cNvSpPr>
          <p:nvPr>
            <p:ph idx="1"/>
          </p:nvPr>
        </p:nvSpPr>
        <p:spPr>
          <a:xfrm>
            <a:off x="581192" y="1507067"/>
            <a:ext cx="11029615" cy="4709280"/>
          </a:xfrm>
        </p:spPr>
        <p:txBody>
          <a:bodyPr anchor="t">
            <a:normAutofit fontScale="92500"/>
          </a:bodyPr>
          <a:lstStyle/>
          <a:p>
            <a:pPr marL="0" indent="0" algn="just">
              <a:buNone/>
            </a:pPr>
            <a:r>
              <a:rPr lang="fr-FR" sz="2400" b="1" u="sng" dirty="0">
                <a:solidFill>
                  <a:schemeClr val="accent2"/>
                </a:solidFill>
              </a:rPr>
              <a:t>Cass. soc., 18 juin 2025, nº</a:t>
            </a:r>
            <a:r>
              <a:rPr lang="fr-FR" sz="2400" b="1" u="sng" dirty="0">
                <a:solidFill>
                  <a:schemeClr val="accent2"/>
                </a:solidFill>
                <a:hlinkClick r:id="rId3"/>
              </a:rPr>
              <a:t>23-19.748</a:t>
            </a:r>
            <a:r>
              <a:rPr lang="fr-FR" sz="2400" b="1" dirty="0">
                <a:solidFill>
                  <a:schemeClr val="accent2"/>
                </a:solidFill>
              </a:rPr>
              <a:t> : Le transfert légal du contrat de travail fait obstacle à l'acquisition d'actions gratuites sans ouvrir droit à indemnisation</a:t>
            </a:r>
          </a:p>
          <a:p>
            <a:pPr marL="0" indent="0" algn="just">
              <a:buNone/>
            </a:pPr>
            <a:r>
              <a:rPr lang="fr-FR" sz="2400" i="1" dirty="0"/>
              <a:t>«</a:t>
            </a:r>
            <a:r>
              <a:rPr lang="fr-FR" sz="2200" i="1" dirty="0"/>
              <a:t> Le salarié qui n’a pu, du fait du transfert légal de son contrat de travail intervenu avant le terme de la période d’acquisition, se voir attribuer de manière définitive des actions gratuites, ne peut revendiquer aucune indemnisation pour la perte de chance d’avoir pu les acquérir, sauf à démontrer une fraude de l’employeur dans le recours à l’article L. 1224-1 du Code du travail. »</a:t>
            </a:r>
          </a:p>
          <a:p>
            <a:pPr algn="just"/>
            <a:r>
              <a:rPr lang="fr-FR" sz="2200" dirty="0"/>
              <a:t>Les sociétés par actions peuvent attribuer des actions gratuites à leurs salariés </a:t>
            </a:r>
            <a:r>
              <a:rPr lang="fr-FR" sz="2200" i="1" dirty="0"/>
              <a:t>(C. com., art. L. 225-197-1).</a:t>
            </a:r>
            <a:r>
              <a:rPr lang="fr-FR" sz="2200" dirty="0"/>
              <a:t> Ces plans prévoient une période d’acquisition, d’au moins un an, au terme de laquelle les actions sont définitivement acquises, </a:t>
            </a:r>
            <a:r>
              <a:rPr lang="fr-FR" sz="2200" u="sng" dirty="0"/>
              <a:t>sous réserve la plupart du temps d’une présence continue dans l’entreprise</a:t>
            </a:r>
            <a:r>
              <a:rPr lang="fr-FR" sz="2200" dirty="0"/>
              <a:t>. </a:t>
            </a:r>
          </a:p>
          <a:p>
            <a:pPr algn="just"/>
            <a:r>
              <a:rPr lang="fr-FR" sz="2200" dirty="0"/>
              <a:t>Dans cet arrêt, la Cour de cassation précise que </a:t>
            </a:r>
            <a:r>
              <a:rPr lang="fr-FR" sz="2200" b="1" dirty="0"/>
              <a:t>la perte de ce bénéfice, occasionnée par le transfert légal du contrat de travail, n’ouvre pas droit à indemnisation</a:t>
            </a:r>
            <a:r>
              <a:rPr lang="fr-FR" sz="2200" dirty="0"/>
              <a:t>, sauf fraude de l’employeur.</a:t>
            </a:r>
          </a:p>
        </p:txBody>
      </p:sp>
    </p:spTree>
    <p:extLst>
      <p:ext uri="{BB962C8B-B14F-4D97-AF65-F5344CB8AC3E}">
        <p14:creationId xmlns:p14="http://schemas.microsoft.com/office/powerpoint/2010/main" val="887176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8BA4AD3-DC78-3A39-D8EB-FD6250896256}"/>
              </a:ext>
            </a:extLst>
          </p:cNvPr>
          <p:cNvSpPr>
            <a:spLocks noGrp="1"/>
          </p:cNvSpPr>
          <p:nvPr>
            <p:ph type="title"/>
          </p:nvPr>
        </p:nvSpPr>
        <p:spPr>
          <a:xfrm>
            <a:off x="959157" y="1113764"/>
            <a:ext cx="3269749" cy="4624327"/>
          </a:xfrm>
        </p:spPr>
        <p:txBody>
          <a:bodyPr anchor="ctr">
            <a:normAutofit/>
          </a:bodyPr>
          <a:lstStyle/>
          <a:p>
            <a:pPr algn="ctr"/>
            <a:r>
              <a:rPr lang="fr-FR" sz="3200" dirty="0"/>
              <a:t>ACTUALITE LEGISLATIVE ET REGLEMENTAIRE </a:t>
            </a:r>
            <a:br>
              <a:rPr lang="fr-FR" sz="3200" dirty="0"/>
            </a:br>
            <a:endParaRPr lang="fr-FR" sz="3200" dirty="0">
              <a:solidFill>
                <a:srgbClr val="FFFFFF"/>
              </a:solidFill>
            </a:endParaRPr>
          </a:p>
        </p:txBody>
      </p:sp>
    </p:spTree>
    <p:extLst>
      <p:ext uri="{BB962C8B-B14F-4D97-AF65-F5344CB8AC3E}">
        <p14:creationId xmlns:p14="http://schemas.microsoft.com/office/powerpoint/2010/main" val="3659648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C31228-D285-713D-728D-DD0278B9FDB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D7ABBB7D-10BA-AC4A-C684-72CAA509A2F1}"/>
              </a:ext>
            </a:extLst>
          </p:cNvPr>
          <p:cNvSpPr>
            <a:spLocks noGrp="1"/>
          </p:cNvSpPr>
          <p:nvPr>
            <p:ph type="title"/>
          </p:nvPr>
        </p:nvSpPr>
        <p:spPr/>
        <p:txBody>
          <a:bodyPr/>
          <a:lstStyle/>
          <a:p>
            <a:r>
              <a:rPr lang="fr-FR" sz="3600" b="1" dirty="0"/>
              <a:t>II- RELATIONS COLLECTIVES </a:t>
            </a:r>
          </a:p>
        </p:txBody>
      </p:sp>
      <p:sp>
        <p:nvSpPr>
          <p:cNvPr id="3" name="Espace réservé du contenu 2">
            <a:extLst>
              <a:ext uri="{FF2B5EF4-FFF2-40B4-BE49-F238E27FC236}">
                <a16:creationId xmlns:a16="http://schemas.microsoft.com/office/drawing/2014/main" id="{72AC7AF8-381A-F525-0E87-AFE5B75D74C2}"/>
              </a:ext>
            </a:extLst>
          </p:cNvPr>
          <p:cNvSpPr>
            <a:spLocks noGrp="1"/>
          </p:cNvSpPr>
          <p:nvPr>
            <p:ph idx="1"/>
          </p:nvPr>
        </p:nvSpPr>
        <p:spPr/>
        <p:txBody>
          <a:bodyPr anchor="t">
            <a:normAutofit fontScale="92500" lnSpcReduction="10000"/>
          </a:bodyPr>
          <a:lstStyle/>
          <a:p>
            <a:pPr marL="0" indent="0" algn="just">
              <a:buNone/>
            </a:pPr>
            <a:r>
              <a:rPr lang="fr-FR" sz="2800" cap="all" dirty="0">
                <a:solidFill>
                  <a:schemeClr val="accent2"/>
                </a:solidFill>
                <a:latin typeface="+mj-lt"/>
                <a:ea typeface="+mj-ea"/>
                <a:cs typeface="+mj-cs"/>
              </a:rPr>
              <a:t>1. Négociation collective</a:t>
            </a:r>
          </a:p>
          <a:p>
            <a:pPr algn="just"/>
            <a:r>
              <a:rPr lang="fr-FR" sz="2000" b="1" u="sng" dirty="0">
                <a:solidFill>
                  <a:schemeClr val="accent2"/>
                </a:solidFill>
              </a:rPr>
              <a:t>Cass. soc., 18 juin 2025, n°</a:t>
            </a:r>
            <a:r>
              <a:rPr lang="fr-FR" sz="2000" b="1" u="sng" dirty="0">
                <a:solidFill>
                  <a:schemeClr val="accent2"/>
                </a:solidFill>
                <a:hlinkClick r:id="rId3"/>
              </a:rPr>
              <a:t>23-10.857</a:t>
            </a:r>
            <a:r>
              <a:rPr lang="fr-FR" sz="2000" dirty="0"/>
              <a:t> : </a:t>
            </a:r>
            <a:r>
              <a:rPr lang="fr-FR" sz="2000" b="1" dirty="0">
                <a:solidFill>
                  <a:schemeClr val="accent2"/>
                </a:solidFill>
              </a:rPr>
              <a:t>Consultation sur la politique sociale - Un accord collectif peut réserver au comité social et économique central (CSEC) le droit à expertise portant sur la politique sociale, les conditions de travail et l'emploi.</a:t>
            </a:r>
          </a:p>
          <a:p>
            <a:pPr algn="just"/>
            <a:r>
              <a:rPr lang="fr-FR" sz="2000" dirty="0"/>
              <a:t>La Cour de cassation précise qu’un accord d’entreprise peut réserver au comité social et économique central le droit à expertise sur la politique sociale, les conditions de travail et l’emploi, </a:t>
            </a:r>
            <a:r>
              <a:rPr lang="fr-FR" sz="2000" b="1" dirty="0"/>
              <a:t>y compris lorsque cet accord prévoit que l’information consultation sur certains thèmes de la politique sociale est menée au niveau des CSE d’établissement</a:t>
            </a:r>
            <a:r>
              <a:rPr lang="fr-FR" sz="2000" dirty="0"/>
              <a:t>.  </a:t>
            </a:r>
          </a:p>
          <a:p>
            <a:pPr marL="0" indent="0" algn="just">
              <a:buNone/>
            </a:pPr>
            <a:endParaRPr lang="fr-FR" sz="2000" dirty="0"/>
          </a:p>
          <a:p>
            <a:pPr marL="0" indent="0" algn="just">
              <a:buNone/>
            </a:pPr>
            <a:r>
              <a:rPr lang="fr-FR" sz="2000" dirty="0">
                <a:sym typeface="Wingdings" panose="05000000000000000000" pitchFamily="2" charset="2"/>
              </a:rPr>
              <a:t> La Cour de cassation donne une latitude importante à l’accord collectif pour modeler les attributions respectives des CSE central et d’établissement. </a:t>
            </a:r>
            <a:endParaRPr lang="fr-FR" sz="2000" dirty="0"/>
          </a:p>
          <a:p>
            <a:endParaRPr lang="fr-FR" dirty="0"/>
          </a:p>
          <a:p>
            <a:endParaRPr lang="fr-FR" dirty="0"/>
          </a:p>
        </p:txBody>
      </p:sp>
    </p:spTree>
    <p:extLst>
      <p:ext uri="{BB962C8B-B14F-4D97-AF65-F5344CB8AC3E}">
        <p14:creationId xmlns:p14="http://schemas.microsoft.com/office/powerpoint/2010/main" val="1246339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11F6CE-3E76-220A-5395-01D0B110B52D}"/>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9625EE73-8B0F-0C29-7C8B-B52A673C7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94D2A98-305B-E9D0-41C4-2406D418FAC5}"/>
              </a:ext>
            </a:extLst>
          </p:cNvPr>
          <p:cNvSpPr>
            <a:spLocks noGrp="1"/>
          </p:cNvSpPr>
          <p:nvPr>
            <p:ph type="title"/>
          </p:nvPr>
        </p:nvSpPr>
        <p:spPr>
          <a:xfrm>
            <a:off x="581192" y="641653"/>
            <a:ext cx="11029616" cy="569080"/>
          </a:xfrm>
        </p:spPr>
        <p:txBody>
          <a:bodyPr anchor="t">
            <a:normAutofit/>
          </a:bodyPr>
          <a:lstStyle/>
          <a:p>
            <a:r>
              <a:rPr lang="fr-FR" dirty="0">
                <a:solidFill>
                  <a:schemeClr val="accent2"/>
                </a:solidFill>
              </a:rPr>
              <a:t>2. ELECTIONS PROFESSIONNELLES </a:t>
            </a:r>
          </a:p>
        </p:txBody>
      </p:sp>
      <p:sp>
        <p:nvSpPr>
          <p:cNvPr id="10" name="Rectangle 9">
            <a:extLst>
              <a:ext uri="{FF2B5EF4-FFF2-40B4-BE49-F238E27FC236}">
                <a16:creationId xmlns:a16="http://schemas.microsoft.com/office/drawing/2014/main" id="{43DBD4EC-57E1-795B-3C70-C49FA84C5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7479DE91-D186-3B72-5CF4-1267D1894A44}"/>
              </a:ext>
            </a:extLst>
          </p:cNvPr>
          <p:cNvSpPr>
            <a:spLocks noGrp="1"/>
          </p:cNvSpPr>
          <p:nvPr>
            <p:ph idx="1"/>
          </p:nvPr>
        </p:nvSpPr>
        <p:spPr>
          <a:xfrm>
            <a:off x="581192" y="1507066"/>
            <a:ext cx="11029615" cy="5350933"/>
          </a:xfrm>
        </p:spPr>
        <p:txBody>
          <a:bodyPr anchor="t">
            <a:normAutofit/>
          </a:bodyPr>
          <a:lstStyle/>
          <a:p>
            <a:r>
              <a:rPr lang="fr-FR" sz="1900" b="1" dirty="0">
                <a:solidFill>
                  <a:schemeClr val="accent2"/>
                </a:solidFill>
              </a:rPr>
              <a:t>Précision des contours des règles de parité et d'alternance entre les femmes et les hommes dans les listes de candidatures aux élections professionnelles (C. trav. art. L. 2314-30)</a:t>
            </a:r>
          </a:p>
          <a:p>
            <a:pPr lvl="1"/>
            <a:r>
              <a:rPr lang="fr-FR" sz="1900" b="1" dirty="0">
                <a:solidFill>
                  <a:schemeClr val="accent2"/>
                </a:solidFill>
              </a:rPr>
              <a:t>Cass. soc., 21 mai 2025, n°23-21.954 </a:t>
            </a:r>
            <a:r>
              <a:rPr lang="fr-FR" sz="1800" dirty="0"/>
              <a:t>: Le retrait d'une candidature avant le scrutin </a:t>
            </a:r>
            <a:r>
              <a:rPr lang="fr-FR" sz="1800" b="1" dirty="0"/>
              <a:t>n'a pas incidence sur la validité de la liste du syndicat </a:t>
            </a:r>
            <a:r>
              <a:rPr lang="fr-FR" sz="1800" dirty="0"/>
              <a:t>;</a:t>
            </a:r>
          </a:p>
          <a:p>
            <a:pPr lvl="1"/>
            <a:r>
              <a:rPr lang="fr-FR" sz="1900" b="1" dirty="0">
                <a:solidFill>
                  <a:schemeClr val="accent2"/>
                </a:solidFill>
              </a:rPr>
              <a:t>Cass. soc., 4 juin 2025, n°24-16.515 </a:t>
            </a:r>
            <a:r>
              <a:rPr lang="fr-FR" sz="1800" dirty="0"/>
              <a:t>: Le mauvais positionnement d'un candidat sur la liste au regard du critère d'alternance n'entraîne d'irrégularité </a:t>
            </a:r>
            <a:r>
              <a:rPr lang="fr-FR" sz="1800" b="1" dirty="0"/>
              <a:t>que pour le candidat concerné</a:t>
            </a:r>
            <a:r>
              <a:rPr lang="fr-FR" sz="1800" dirty="0"/>
              <a:t>. </a:t>
            </a:r>
          </a:p>
          <a:p>
            <a:pPr lvl="1"/>
            <a:endParaRPr lang="fr-FR" sz="1800" dirty="0"/>
          </a:p>
          <a:p>
            <a:r>
              <a:rPr lang="fr-FR" sz="1900" b="1" dirty="0">
                <a:solidFill>
                  <a:schemeClr val="accent2"/>
                </a:solidFill>
              </a:rPr>
              <a:t>Lecture conjuguée des deux arrêts </a:t>
            </a:r>
          </a:p>
          <a:p>
            <a:pPr lvl="1"/>
            <a:r>
              <a:rPr lang="fr-FR" sz="1800" dirty="0"/>
              <a:t>Volonté de la Cour de préserver l'intégrité du scrutin ; </a:t>
            </a:r>
          </a:p>
          <a:p>
            <a:pPr lvl="1"/>
            <a:r>
              <a:rPr lang="fr-FR" sz="1800" dirty="0"/>
              <a:t>Un défi posé par la Cour : recherche d’un équilibre entre rigueur normative et souplesse procédurale nécessaire à la préservation de l'expression syndicale à travers les candidatures valides.</a:t>
            </a:r>
          </a:p>
          <a:p>
            <a:pPr lvl="1"/>
            <a:endParaRPr lang="fr-FR" sz="2800" dirty="0"/>
          </a:p>
        </p:txBody>
      </p:sp>
    </p:spTree>
    <p:extLst>
      <p:ext uri="{BB962C8B-B14F-4D97-AF65-F5344CB8AC3E}">
        <p14:creationId xmlns:p14="http://schemas.microsoft.com/office/powerpoint/2010/main" val="707759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86503A-7289-25CB-4AC5-A7406A34CF39}"/>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0CE7A8B7-5ABD-4539-A3D5-889BD235A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AAFD054-2724-547E-8D34-790769F8438D}"/>
              </a:ext>
            </a:extLst>
          </p:cNvPr>
          <p:cNvSpPr>
            <a:spLocks noGrp="1"/>
          </p:cNvSpPr>
          <p:nvPr>
            <p:ph type="title"/>
          </p:nvPr>
        </p:nvSpPr>
        <p:spPr>
          <a:xfrm>
            <a:off x="581192" y="641653"/>
            <a:ext cx="11029616" cy="569080"/>
          </a:xfrm>
        </p:spPr>
        <p:txBody>
          <a:bodyPr anchor="t">
            <a:normAutofit/>
          </a:bodyPr>
          <a:lstStyle/>
          <a:p>
            <a:r>
              <a:rPr lang="fr-FR" dirty="0">
                <a:solidFill>
                  <a:schemeClr val="accent2"/>
                </a:solidFill>
              </a:rPr>
              <a:t>2. ELECTIONS PROFESSIONNELLES </a:t>
            </a:r>
          </a:p>
        </p:txBody>
      </p:sp>
      <p:sp>
        <p:nvSpPr>
          <p:cNvPr id="10" name="Rectangle 9">
            <a:extLst>
              <a:ext uri="{FF2B5EF4-FFF2-40B4-BE49-F238E27FC236}">
                <a16:creationId xmlns:a16="http://schemas.microsoft.com/office/drawing/2014/main" id="{15D13E2F-C755-906D-1BD7-7CE8F2720B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7194C502-0B09-BF5F-B7B9-22A5BF2E3A63}"/>
              </a:ext>
            </a:extLst>
          </p:cNvPr>
          <p:cNvSpPr>
            <a:spLocks noGrp="1"/>
          </p:cNvSpPr>
          <p:nvPr>
            <p:ph idx="1"/>
          </p:nvPr>
        </p:nvSpPr>
        <p:spPr>
          <a:xfrm>
            <a:off x="581192" y="1507066"/>
            <a:ext cx="11029615" cy="5350933"/>
          </a:xfrm>
        </p:spPr>
        <p:txBody>
          <a:bodyPr anchor="t">
            <a:normAutofit/>
          </a:bodyPr>
          <a:lstStyle/>
          <a:p>
            <a:r>
              <a:rPr lang="fr-FR" sz="2000" b="1" u="sng" dirty="0">
                <a:solidFill>
                  <a:schemeClr val="accent2"/>
                </a:solidFill>
              </a:rPr>
              <a:t>Cass. soc., 25 juin 2025, n° 23-24.013</a:t>
            </a:r>
            <a:r>
              <a:rPr lang="fr-FR" sz="2000" b="1" dirty="0">
                <a:solidFill>
                  <a:schemeClr val="accent2"/>
                </a:solidFill>
              </a:rPr>
              <a:t> : Obligation de statuer du juge saisi sur la répartition des sièges et personnel dans les collèges électoraux en l'absence de décision administrative </a:t>
            </a:r>
          </a:p>
          <a:p>
            <a:pPr lvl="2" algn="just">
              <a:buFont typeface="Arial" panose="020B0604020202020204" pitchFamily="34" charset="0"/>
              <a:buChar char="•"/>
            </a:pPr>
            <a:r>
              <a:rPr lang="fr-FR" sz="1800" b="1" dirty="0"/>
              <a:t>Apport</a:t>
            </a:r>
            <a:r>
              <a:rPr lang="fr-FR" sz="1800" dirty="0"/>
              <a:t> : Le tribunal judiciaire est compétent, en dernier ressort, </a:t>
            </a:r>
            <a:r>
              <a:rPr lang="fr-FR" sz="1800" u="sng" dirty="0"/>
              <a:t>pour statuer sur les contestations liées à la répartition des sièges et du personnel dans les collèges électoraux</a:t>
            </a:r>
            <a:r>
              <a:rPr lang="fr-FR" sz="1800" dirty="0"/>
              <a:t> </a:t>
            </a:r>
            <a:r>
              <a:rPr lang="fr-FR" sz="1800" b="1" dirty="0"/>
              <a:t>en cas de silence de l'autorité administrative compétente </a:t>
            </a:r>
            <a:r>
              <a:rPr lang="fr-FR" sz="1800" b="1" dirty="0">
                <a:sym typeface="Wingdings" panose="05000000000000000000" pitchFamily="2" charset="2"/>
              </a:rPr>
              <a:t> </a:t>
            </a:r>
            <a:r>
              <a:rPr lang="fr-FR" sz="1800" b="1" dirty="0"/>
              <a:t>le tribunal judiciaire ne peut pas déclarer irrecevable </a:t>
            </a:r>
            <a:r>
              <a:rPr lang="fr-FR" sz="1800" dirty="0"/>
              <a:t>la demande d’une société de fixer la répartition du personnel et des sièges entre les différents collèges électoraux.  </a:t>
            </a:r>
          </a:p>
          <a:p>
            <a:pPr lvl="2" algn="just">
              <a:buFont typeface="Arial" panose="020B0604020202020204" pitchFamily="34" charset="0"/>
              <a:buChar char="•"/>
            </a:pPr>
            <a:r>
              <a:rPr lang="fr-FR" sz="1800" b="1" dirty="0"/>
              <a:t>Classiquement</a:t>
            </a:r>
            <a:r>
              <a:rPr lang="fr-FR" sz="1800" dirty="0"/>
              <a:t> : Le tribunal doit également s'assurer que les </a:t>
            </a:r>
            <a:r>
              <a:rPr lang="fr-FR" sz="1800" u="sng" dirty="0"/>
              <a:t>informations requises par les organisations syndicales leur sont fournies pour une répartition équitable</a:t>
            </a:r>
            <a:r>
              <a:rPr lang="fr-FR" sz="1800" dirty="0"/>
              <a:t>, et peut, si nécessaire, ordonner la production de documents supplémentaires pour permettre une décision éclairée. </a:t>
            </a:r>
            <a:endParaRPr lang="fr-FR" dirty="0"/>
          </a:p>
        </p:txBody>
      </p:sp>
    </p:spTree>
    <p:extLst>
      <p:ext uri="{BB962C8B-B14F-4D97-AF65-F5344CB8AC3E}">
        <p14:creationId xmlns:p14="http://schemas.microsoft.com/office/powerpoint/2010/main" val="3781697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43C792-A51F-A05F-319B-A2CF36B1F1F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D4B62E0-1849-E4B8-9FA1-977CEFFD44D4}"/>
              </a:ext>
            </a:extLst>
          </p:cNvPr>
          <p:cNvSpPr>
            <a:spLocks noGrp="1"/>
          </p:cNvSpPr>
          <p:nvPr>
            <p:ph type="title"/>
          </p:nvPr>
        </p:nvSpPr>
        <p:spPr/>
        <p:txBody>
          <a:bodyPr/>
          <a:lstStyle/>
          <a:p>
            <a:r>
              <a:rPr lang="fr-FR" sz="3600" b="1" dirty="0"/>
              <a:t>III- Protection sociale </a:t>
            </a:r>
          </a:p>
        </p:txBody>
      </p:sp>
      <p:sp>
        <p:nvSpPr>
          <p:cNvPr id="3" name="Espace réservé du contenu 2">
            <a:extLst>
              <a:ext uri="{FF2B5EF4-FFF2-40B4-BE49-F238E27FC236}">
                <a16:creationId xmlns:a16="http://schemas.microsoft.com/office/drawing/2014/main" id="{92EC4312-BADE-BBFE-37D3-32E8889D2D64}"/>
              </a:ext>
            </a:extLst>
          </p:cNvPr>
          <p:cNvSpPr>
            <a:spLocks noGrp="1"/>
          </p:cNvSpPr>
          <p:nvPr>
            <p:ph idx="1"/>
          </p:nvPr>
        </p:nvSpPr>
        <p:spPr>
          <a:xfrm>
            <a:off x="581192" y="2147838"/>
            <a:ext cx="11029615" cy="3678303"/>
          </a:xfrm>
        </p:spPr>
        <p:txBody>
          <a:bodyPr anchor="t">
            <a:normAutofit/>
          </a:bodyPr>
          <a:lstStyle/>
          <a:p>
            <a:endParaRPr lang="fr-FR" dirty="0"/>
          </a:p>
          <a:p>
            <a:endParaRPr lang="fr-FR" dirty="0"/>
          </a:p>
          <a:p>
            <a:endParaRPr lang="fr-FR" dirty="0"/>
          </a:p>
        </p:txBody>
      </p:sp>
      <p:sp>
        <p:nvSpPr>
          <p:cNvPr id="4" name="Espace réservé du contenu 2">
            <a:extLst>
              <a:ext uri="{FF2B5EF4-FFF2-40B4-BE49-F238E27FC236}">
                <a16:creationId xmlns:a16="http://schemas.microsoft.com/office/drawing/2014/main" id="{FB4D7EAF-E537-DED8-CB0C-943767B00B4E}"/>
              </a:ext>
            </a:extLst>
          </p:cNvPr>
          <p:cNvSpPr txBox="1">
            <a:spLocks/>
          </p:cNvSpPr>
          <p:nvPr/>
        </p:nvSpPr>
        <p:spPr>
          <a:xfrm>
            <a:off x="581192" y="2147838"/>
            <a:ext cx="11029615" cy="4710161"/>
          </a:xfrm>
          <a:prstGeom prst="rect">
            <a:avLst/>
          </a:prstGeom>
        </p:spPr>
        <p:txBody>
          <a:bodyPr vert="horz" lIns="91440" tIns="45720" rIns="91440" bIns="45720" rtlCol="0" anchor="t">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endParaRPr lang="fr-FR" dirty="0"/>
          </a:p>
          <a:p>
            <a:pPr marL="0" indent="0">
              <a:buFont typeface="Wingdings 2" panose="05020102010507070707" pitchFamily="18" charset="2"/>
              <a:buNone/>
            </a:pPr>
            <a:endParaRPr lang="fr-FR" dirty="0"/>
          </a:p>
        </p:txBody>
      </p:sp>
      <p:sp>
        <p:nvSpPr>
          <p:cNvPr id="7" name="Espace réservé du contenu 2">
            <a:extLst>
              <a:ext uri="{FF2B5EF4-FFF2-40B4-BE49-F238E27FC236}">
                <a16:creationId xmlns:a16="http://schemas.microsoft.com/office/drawing/2014/main" id="{B9C4761B-3176-C057-9349-1E84446DE34B}"/>
              </a:ext>
            </a:extLst>
          </p:cNvPr>
          <p:cNvSpPr txBox="1">
            <a:spLocks/>
          </p:cNvSpPr>
          <p:nvPr/>
        </p:nvSpPr>
        <p:spPr>
          <a:xfrm>
            <a:off x="428792" y="2147838"/>
            <a:ext cx="11029615" cy="4538132"/>
          </a:xfrm>
          <a:prstGeom prst="rect">
            <a:avLst/>
          </a:prstGeom>
        </p:spPr>
        <p:txBody>
          <a:bodyPr vert="horz" lIns="91440" tIns="45720" rIns="91440" bIns="45720" rtlCol="0" anchor="t">
            <a:normAutofit fontScale="92500" lnSpcReduction="2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fr-FR" sz="3000" dirty="0">
                <a:solidFill>
                  <a:schemeClr val="accent2"/>
                </a:solidFill>
              </a:rPr>
              <a:t>1. CONTRÔLE URSSAF</a:t>
            </a:r>
          </a:p>
          <a:p>
            <a:pPr marL="0" indent="0" algn="just">
              <a:buFont typeface="Wingdings 2" panose="05020102010507070707" pitchFamily="18" charset="2"/>
              <a:buNone/>
            </a:pPr>
            <a:r>
              <a:rPr lang="fr-FR" sz="2000" b="1" u="sng" dirty="0">
                <a:solidFill>
                  <a:schemeClr val="accent2"/>
                </a:solidFill>
              </a:rPr>
              <a:t>Cass. 2e civ., 5 juin 2025, n°23-11.400</a:t>
            </a:r>
            <a:r>
              <a:rPr lang="fr-FR" sz="2000" b="1" dirty="0">
                <a:solidFill>
                  <a:schemeClr val="accent2"/>
                </a:solidFill>
              </a:rPr>
              <a:t> : Redressement Urssaf et procédure d’abus de droit </a:t>
            </a:r>
          </a:p>
          <a:p>
            <a:pPr algn="just"/>
            <a:r>
              <a:rPr lang="fr-FR" dirty="0"/>
              <a:t>Lorsque l'organisme de sécurité sociale écarte </a:t>
            </a:r>
            <a:r>
              <a:rPr lang="fr-FR" b="1" dirty="0"/>
              <a:t>un acte juridique en raison de son caractère fictif </a:t>
            </a:r>
            <a:r>
              <a:rPr lang="fr-FR" dirty="0"/>
              <a:t>ou parce que cet acte </a:t>
            </a:r>
            <a:r>
              <a:rPr lang="fr-FR" b="1" dirty="0"/>
              <a:t>n'a pu être inspiré par aucun autre motif que celui d'éluder ou d'atténuer les contributions et cotisations sociales auxquelles le cotisant est tenu,</a:t>
            </a:r>
            <a:r>
              <a:rPr lang="fr-FR" dirty="0"/>
              <a:t> il se place </a:t>
            </a:r>
            <a:r>
              <a:rPr lang="fr-FR" u="sng" dirty="0"/>
              <a:t>nécessairement sur le terrain de l'abus de droit</a:t>
            </a:r>
            <a:r>
              <a:rPr lang="fr-FR" dirty="0"/>
              <a:t>.  </a:t>
            </a:r>
          </a:p>
          <a:p>
            <a:pPr algn="just"/>
            <a:r>
              <a:rPr lang="fr-FR" dirty="0"/>
              <a:t>Il en résulte qu'elle doit se </a:t>
            </a:r>
            <a:r>
              <a:rPr lang="fr-FR" b="1" dirty="0"/>
              <a:t>conformer à la procédure prévue par en cas d’abus de droit </a:t>
            </a:r>
            <a:r>
              <a:rPr lang="fr-FR" dirty="0"/>
              <a:t>et qu'à défaut de ce faire, les opérations de contrôle et celles, subséquentes, de recouvrement </a:t>
            </a:r>
            <a:r>
              <a:rPr lang="fr-FR" b="1" dirty="0"/>
              <a:t>sont entachées de nullité</a:t>
            </a:r>
            <a:r>
              <a:rPr lang="fr-FR" dirty="0"/>
              <a:t>. </a:t>
            </a:r>
          </a:p>
          <a:p>
            <a:pPr marL="0" indent="0" algn="just">
              <a:buNone/>
            </a:pPr>
            <a:r>
              <a:rPr lang="fr-FR" i="1" dirty="0"/>
              <a:t>« Pour écarter l'application de la procédure d'abus de droit et valider le redressement, l'arrêt retient que </a:t>
            </a:r>
            <a:r>
              <a:rPr lang="fr-FR" i="1" u="sng" dirty="0"/>
              <a:t>la divergence d'appréciation des règles d'assiette des cotisations</a:t>
            </a:r>
            <a:r>
              <a:rPr lang="fr-FR" i="1" dirty="0"/>
              <a:t> n'est pas au nombre des contestations susceptibles de donner lieu à la procédure d'abus de droit. »</a:t>
            </a:r>
          </a:p>
          <a:p>
            <a:pPr marL="0" indent="0" algn="just">
              <a:buNone/>
            </a:pPr>
            <a:r>
              <a:rPr lang="fr-FR" i="1" dirty="0"/>
              <a:t>« En statuant ainsi, alors qu'elle avait constaté qu'il ne s'était pas seulement agi de requalifier le contrat liant la société à ses mandataires sociaux </a:t>
            </a:r>
            <a:r>
              <a:rPr lang="fr-FR" i="1" u="sng" dirty="0"/>
              <a:t>mais d'analyser la chaîne des contrats conclus entre les différentes sociétés du groupe et les conventions passées entre celles-ci et les dirigeants sociaux afin de déterminer le véritable redevable des cotisations</a:t>
            </a:r>
            <a:r>
              <a:rPr lang="fr-FR" i="1" dirty="0"/>
              <a:t>, ce dont il résultait que l'URSSAF avait écarté les actes litigieux en raison de leur caractère inopposable au sens de l'article L. 243-7-2 et </a:t>
            </a:r>
            <a:r>
              <a:rPr lang="fr-FR" b="1" i="1" u="sng" dirty="0"/>
              <a:t>s'était implicitement placée sur le terrain de l'abus de droit</a:t>
            </a:r>
            <a:r>
              <a:rPr lang="fr-FR" b="1" i="1" dirty="0"/>
              <a:t> pour opérer le redressement</a:t>
            </a:r>
            <a:r>
              <a:rPr lang="fr-FR" i="1" dirty="0"/>
              <a:t>, </a:t>
            </a:r>
            <a:r>
              <a:rPr lang="fr-FR" b="1" i="1" u="sng" dirty="0"/>
              <a:t>sans mettre en œuvre la procédure spécifique à l'abus</a:t>
            </a:r>
            <a:r>
              <a:rPr lang="fr-FR" i="1" dirty="0"/>
              <a:t>, la cour d'appel a violé les textes susvisés »</a:t>
            </a:r>
          </a:p>
          <a:p>
            <a:pPr marL="0" indent="0">
              <a:buFont typeface="Wingdings 2" panose="05020102010507070707" pitchFamily="18" charset="2"/>
              <a:buNone/>
            </a:pPr>
            <a:endParaRPr lang="fr-FR" dirty="0"/>
          </a:p>
        </p:txBody>
      </p:sp>
    </p:spTree>
    <p:extLst>
      <p:ext uri="{BB962C8B-B14F-4D97-AF65-F5344CB8AC3E}">
        <p14:creationId xmlns:p14="http://schemas.microsoft.com/office/powerpoint/2010/main" val="16198333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72245D-A502-8F12-B36C-D3112F561D3C}"/>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49A5D76F-745A-490D-F263-2881AA237E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FABC33B-03DE-E7FE-6B23-568CEB9DB7DE}"/>
              </a:ext>
            </a:extLst>
          </p:cNvPr>
          <p:cNvSpPr>
            <a:spLocks noGrp="1"/>
          </p:cNvSpPr>
          <p:nvPr>
            <p:ph type="title"/>
          </p:nvPr>
        </p:nvSpPr>
        <p:spPr>
          <a:xfrm>
            <a:off x="581192" y="641653"/>
            <a:ext cx="11029616" cy="569080"/>
          </a:xfrm>
        </p:spPr>
        <p:txBody>
          <a:bodyPr anchor="t">
            <a:normAutofit/>
          </a:bodyPr>
          <a:lstStyle/>
          <a:p>
            <a:r>
              <a:rPr lang="fr-FR" dirty="0">
                <a:solidFill>
                  <a:schemeClr val="accent2"/>
                </a:solidFill>
              </a:rPr>
              <a:t>2. VERSEMENT DES PRESTATIONS ET PORTABILITE </a:t>
            </a:r>
          </a:p>
        </p:txBody>
      </p:sp>
      <p:sp>
        <p:nvSpPr>
          <p:cNvPr id="10" name="Rectangle 9">
            <a:extLst>
              <a:ext uri="{FF2B5EF4-FFF2-40B4-BE49-F238E27FC236}">
                <a16:creationId xmlns:a16="http://schemas.microsoft.com/office/drawing/2014/main" id="{C0A7B7DE-C6FD-7D4A-FDC1-A3E729586E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91DC10C9-928B-3BE6-0894-6B04B3EED65B}"/>
              </a:ext>
            </a:extLst>
          </p:cNvPr>
          <p:cNvSpPr>
            <a:spLocks noGrp="1"/>
          </p:cNvSpPr>
          <p:nvPr>
            <p:ph idx="1"/>
          </p:nvPr>
        </p:nvSpPr>
        <p:spPr>
          <a:xfrm>
            <a:off x="581192" y="1507066"/>
            <a:ext cx="11029615" cy="5350933"/>
          </a:xfrm>
        </p:spPr>
        <p:txBody>
          <a:bodyPr anchor="t">
            <a:normAutofit fontScale="92500" lnSpcReduction="20000"/>
          </a:bodyPr>
          <a:lstStyle/>
          <a:p>
            <a:pPr algn="just"/>
            <a:r>
              <a:rPr lang="fr-FR" sz="2200" b="1" u="sng" dirty="0">
                <a:solidFill>
                  <a:schemeClr val="accent2"/>
                </a:solidFill>
              </a:rPr>
              <a:t>Cass. 2e civ., 28 mai 2025, n° </a:t>
            </a:r>
            <a:r>
              <a:rPr lang="fr-FR" sz="2200" b="1" u="sng" dirty="0">
                <a:solidFill>
                  <a:schemeClr val="accent2"/>
                </a:solidFill>
                <a:hlinkClick r:id="rId3">
                  <a:extLst>
                    <a:ext uri="{A12FA001-AC4F-418D-AE19-62706E023703}">
                      <ahyp:hlinkClr xmlns:ahyp="http://schemas.microsoft.com/office/drawing/2018/hyperlinkcolor" val="tx"/>
                    </a:ext>
                  </a:extLst>
                </a:hlinkClick>
              </a:rPr>
              <a:t>23-13.796</a:t>
            </a:r>
            <a:r>
              <a:rPr lang="fr-FR" sz="2200" dirty="0"/>
              <a:t> </a:t>
            </a:r>
            <a:r>
              <a:rPr lang="fr-FR" sz="2200" b="1" dirty="0">
                <a:solidFill>
                  <a:schemeClr val="accent2"/>
                </a:solidFill>
              </a:rPr>
              <a:t>: La survenance du terme de la période de portabilité des droits régie par l'article L. 911-8 du Code de la sécurité sociale est sans effet sur le versement des prestations immédiates ou différées, nées ou acquises pendant la relation de travail ou pendant cette période de portabilité, dues au titre d'un contrat d'assurance collective de prévoyance.</a:t>
            </a:r>
          </a:p>
          <a:p>
            <a:pPr algn="just"/>
            <a:r>
              <a:rPr lang="fr-FR" sz="2000" dirty="0"/>
              <a:t>L'assureur ne peut pas opposer les clauses du contrat d'assurance pour refuser le versement de prestations d'incapacité de travail ou d'invalidité d'une ancienne salariée </a:t>
            </a:r>
            <a:r>
              <a:rPr lang="fr-FR" sz="2000" b="1" dirty="0"/>
              <a:t>dont </a:t>
            </a:r>
            <a:r>
              <a:rPr lang="fr-FR" sz="2000" b="1" u="sng" dirty="0"/>
              <a:t>le fait générateur</a:t>
            </a:r>
            <a:r>
              <a:rPr lang="fr-FR" sz="2000" b="1" dirty="0"/>
              <a:t> est survenu pendant la relation de travail ou pendant la période de portabilité</a:t>
            </a:r>
            <a:r>
              <a:rPr lang="fr-FR" sz="2000" dirty="0"/>
              <a:t> régie par l'article L. 911-8 du Code de la sécurité sociale, </a:t>
            </a:r>
            <a:r>
              <a:rPr lang="fr-FR" sz="2000" b="1" dirty="0"/>
              <a:t>même si l'arrêt de travail ou l'invalidité surviennent ultérieurement à ces périodes</a:t>
            </a:r>
            <a:r>
              <a:rPr lang="fr-FR" sz="2000" dirty="0"/>
              <a:t>, après une période d'indemnisation par France Travail.</a:t>
            </a:r>
          </a:p>
          <a:p>
            <a:pPr algn="just"/>
            <a:r>
              <a:rPr lang="fr-FR" sz="2200" dirty="0"/>
              <a:t>Recherche de l’intention du législateur </a:t>
            </a:r>
          </a:p>
          <a:p>
            <a:pPr marL="594000" lvl="2" indent="0" algn="just">
              <a:buNone/>
            </a:pPr>
            <a:r>
              <a:rPr lang="fr-FR" sz="1800" i="1" dirty="0"/>
              <a:t>« Le législateur a entendu, sous certaines conditions et pendant une période déterminée, permettre à l'ancien salarié, pris en charge par le régime d'assurance chômage, de bénéficier de la même couverture que lorsqu'il était salarié au titre, notamment, des risques d'incapacité de travail ou d'invalidité.</a:t>
            </a:r>
          </a:p>
          <a:p>
            <a:pPr marL="594000" lvl="2" indent="0" algn="just">
              <a:buNone/>
            </a:pPr>
            <a:r>
              <a:rPr lang="fr-FR" sz="1800" i="1" dirty="0"/>
              <a:t>Dès lors, afin de donner leur plein effet aux objectifs poursuivis par le législateur, l'article L. 911-8 du code de la sécurité sociale doit être interprété en ce sens que </a:t>
            </a:r>
            <a:r>
              <a:rPr lang="fr-FR" sz="1800" b="1" i="1" dirty="0"/>
              <a:t>la cessation de la période de portabilité des garanties est sans effet sur le versement des prestations immédiates ou différées, acquises ou nées pendant la relation de travail ou durant la période de portabilité des garanties. »</a:t>
            </a:r>
            <a:br>
              <a:rPr lang="fr-FR" sz="1800" b="1" i="1" dirty="0"/>
            </a:br>
            <a:endParaRPr lang="fr-FR" sz="1800" b="1" i="1" dirty="0"/>
          </a:p>
          <a:p>
            <a:endParaRPr lang="fr-FR" sz="2400" dirty="0"/>
          </a:p>
          <a:p>
            <a:pPr marL="0" indent="0">
              <a:buNone/>
            </a:pPr>
            <a:endParaRPr lang="fr-FR" dirty="0"/>
          </a:p>
        </p:txBody>
      </p:sp>
    </p:spTree>
    <p:extLst>
      <p:ext uri="{BB962C8B-B14F-4D97-AF65-F5344CB8AC3E}">
        <p14:creationId xmlns:p14="http://schemas.microsoft.com/office/powerpoint/2010/main" val="1261901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0130DC-F780-43D2-B26A-92EACD789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7676E0E-5B44-4166-8EDD-CFDBAC622C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91790676-ACAD-63BB-600A-50B3BCC999E2}"/>
              </a:ext>
            </a:extLst>
          </p:cNvPr>
          <p:cNvSpPr>
            <a:spLocks noGrp="1"/>
          </p:cNvSpPr>
          <p:nvPr>
            <p:ph idx="1"/>
          </p:nvPr>
        </p:nvSpPr>
        <p:spPr>
          <a:xfrm>
            <a:off x="581192" y="914400"/>
            <a:ext cx="11029615" cy="5943599"/>
          </a:xfrm>
        </p:spPr>
        <p:txBody>
          <a:bodyPr anchor="t">
            <a:normAutofit/>
          </a:bodyPr>
          <a:lstStyle/>
          <a:p>
            <a:pPr marL="0" indent="0" algn="ctr">
              <a:buNone/>
            </a:pPr>
            <a:r>
              <a:rPr lang="fr-FR" sz="2000" b="1" dirty="0">
                <a:solidFill>
                  <a:schemeClr val="accent2"/>
                </a:solidFill>
              </a:rPr>
              <a:t>La protection des salariés en parcours de PMA ou d’adoption est renforcée à compter du 2 juillet </a:t>
            </a:r>
          </a:p>
          <a:p>
            <a:pPr marL="0" indent="0" algn="just">
              <a:buNone/>
            </a:pPr>
            <a:endParaRPr lang="fr-FR" b="1" dirty="0"/>
          </a:p>
          <a:p>
            <a:pPr marL="0" indent="0" algn="just">
              <a:buNone/>
            </a:pPr>
            <a:r>
              <a:rPr lang="fr-FR" b="1" dirty="0"/>
              <a:t>L. n°</a:t>
            </a:r>
            <a:r>
              <a:rPr lang="fr-FR" b="1" dirty="0">
                <a:hlinkClick r:id="rId3"/>
              </a:rPr>
              <a:t>2025‑595</a:t>
            </a:r>
            <a:r>
              <a:rPr lang="fr-FR" b="1" dirty="0"/>
              <a:t>, 30 juin 2025, JO 1er juill</a:t>
            </a:r>
            <a:r>
              <a:rPr lang="fr-FR" dirty="0"/>
              <a:t>. </a:t>
            </a:r>
            <a:r>
              <a:rPr lang="fr-FR" b="1" dirty="0"/>
              <a:t>: </a:t>
            </a:r>
            <a:r>
              <a:rPr lang="fr-FR" dirty="0"/>
              <a:t>La loi visant à protéger les personnes engagées dans un projet parental contre les discriminations au travail a été publiée au Journal officiel du 1er juillet. Elle prévoit </a:t>
            </a:r>
            <a:r>
              <a:rPr lang="fr-FR" u="sng" dirty="0"/>
              <a:t>une protection pour tous les salariés engagés dans un parcours de PMA ou d’adoption</a:t>
            </a:r>
            <a:r>
              <a:rPr lang="fr-FR" dirty="0"/>
              <a:t> et leur </a:t>
            </a:r>
            <a:r>
              <a:rPr lang="fr-FR" u="sng" dirty="0"/>
              <a:t>octroie des autorisations d’absence</a:t>
            </a:r>
            <a:r>
              <a:rPr lang="fr-FR" dirty="0"/>
              <a:t>. </a:t>
            </a:r>
          </a:p>
          <a:p>
            <a:pPr algn="just"/>
            <a:r>
              <a:rPr lang="fr-FR" b="1" dirty="0"/>
              <a:t>Article 1 : tout salarié engagé dans un projet parental bénéficie d’une protection contre les discriminations </a:t>
            </a:r>
          </a:p>
          <a:p>
            <a:pPr algn="just"/>
            <a:r>
              <a:rPr lang="fr-FR" b="1" dirty="0"/>
              <a:t>Article 2 : des autorisations d’absence pour les actes médicaux nécessaires ou les entretiens obligatoires </a:t>
            </a:r>
          </a:p>
          <a:p>
            <a:pPr lvl="1" algn="just">
              <a:buFont typeface="Arial" panose="020B0604020202020204" pitchFamily="34" charset="0"/>
              <a:buChar char="•"/>
            </a:pPr>
            <a:r>
              <a:rPr lang="fr-FR" sz="1800" u="sng" dirty="0"/>
              <a:t>A noter </a:t>
            </a:r>
            <a:r>
              <a:rPr lang="fr-FR" sz="1800" dirty="0"/>
              <a:t>: ces absences n’entraînent aucune diminution de la rémunération et sont assimilées à une période de travail effectif pur la détermination de la durée des congés payés ainsi que les droits légaux ou conventionnels acquis au titre de l’ancienneté dans l’entreprise (C. travail. art. L. 1225-16). </a:t>
            </a:r>
          </a:p>
          <a:p>
            <a:pPr algn="just"/>
            <a:endParaRPr lang="fr-FR" dirty="0"/>
          </a:p>
          <a:p>
            <a:pPr algn="just"/>
            <a:endParaRPr lang="fr-FR" dirty="0"/>
          </a:p>
          <a:p>
            <a:pPr marL="0" indent="0">
              <a:buNone/>
            </a:pPr>
            <a:endParaRPr lang="fr-FR" dirty="0"/>
          </a:p>
        </p:txBody>
      </p:sp>
    </p:spTree>
    <p:extLst>
      <p:ext uri="{BB962C8B-B14F-4D97-AF65-F5344CB8AC3E}">
        <p14:creationId xmlns:p14="http://schemas.microsoft.com/office/powerpoint/2010/main" val="3425327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DB6EE3-B415-D13E-EA1E-808F5EC786E0}"/>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25C27328-53C5-228E-FDD3-90EA117F0C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8BCA829-4BD1-6D7E-1066-C0821FD3C2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7118A7BE-BF81-0E79-9BDD-6A396A2C099A}"/>
              </a:ext>
            </a:extLst>
          </p:cNvPr>
          <p:cNvSpPr>
            <a:spLocks noGrp="1"/>
          </p:cNvSpPr>
          <p:nvPr>
            <p:ph idx="1"/>
          </p:nvPr>
        </p:nvSpPr>
        <p:spPr>
          <a:xfrm>
            <a:off x="581192" y="914400"/>
            <a:ext cx="11029615" cy="5943599"/>
          </a:xfrm>
        </p:spPr>
        <p:txBody>
          <a:bodyPr anchor="t">
            <a:normAutofit/>
          </a:bodyPr>
          <a:lstStyle/>
          <a:p>
            <a:pPr algn="just"/>
            <a:r>
              <a:rPr lang="fr-FR" b="1" dirty="0">
                <a:solidFill>
                  <a:schemeClr val="accent2"/>
                </a:solidFill>
              </a:rPr>
              <a:t>D. n°</a:t>
            </a:r>
            <a:r>
              <a:rPr lang="fr-FR" b="1" dirty="0">
                <a:solidFill>
                  <a:schemeClr val="accent2"/>
                </a:solidFill>
                <a:hlinkClick r:id="rId3">
                  <a:extLst>
                    <a:ext uri="{A12FA001-AC4F-418D-AE19-62706E023703}">
                      <ahyp:hlinkClr xmlns:ahyp="http://schemas.microsoft.com/office/drawing/2018/hyperlinkcolor" val="tx"/>
                    </a:ext>
                  </a:extLst>
                </a:hlinkClick>
              </a:rPr>
              <a:t>2025-552</a:t>
            </a:r>
            <a:r>
              <a:rPr lang="fr-FR" b="1" dirty="0">
                <a:solidFill>
                  <a:schemeClr val="accent2"/>
                </a:solidFill>
              </a:rPr>
              <a:t>, 18 juin 2025, JO 20 juin : La liste des secteurs d’activité pouvant recourir au CDD d’usage est complétée</a:t>
            </a:r>
            <a:r>
              <a:rPr lang="fr-FR" b="1" dirty="0"/>
              <a:t>.</a:t>
            </a:r>
            <a:r>
              <a:rPr lang="fr-FR" dirty="0"/>
              <a:t> </a:t>
            </a:r>
          </a:p>
          <a:p>
            <a:pPr lvl="1" algn="just"/>
            <a:r>
              <a:rPr lang="fr-FR" u="sng" dirty="0"/>
              <a:t>Les centres de santé établis dans des zones caractérisées par une offre de soins insuffisante ou par des difficultés dans l’accès aux soins</a:t>
            </a:r>
            <a:r>
              <a:rPr lang="fr-FR" dirty="0"/>
              <a:t> constituent un nouveau secteur autorisé à recourir au CDDU. </a:t>
            </a:r>
          </a:p>
          <a:p>
            <a:pPr lvl="1" algn="just"/>
            <a:r>
              <a:rPr lang="fr-FR" dirty="0"/>
              <a:t>Ils ont donc été ajoutés à la liste figurant à l’article D. 1242-1 du Code du travail, énumérant les secteurs dans lesquels des CDD peuvent être conclus pour les emplois pour lesquels il est d’usage constant de ne pas recourir au contrat à durée indéterminée en raison de la nature de l’activité exercée et du caractère par nature temporaire de ces emplois. </a:t>
            </a:r>
          </a:p>
          <a:p>
            <a:pPr algn="just"/>
            <a:r>
              <a:rPr lang="fr-FR" b="1" dirty="0">
                <a:solidFill>
                  <a:schemeClr val="accent2"/>
                </a:solidFill>
              </a:rPr>
              <a:t>Le ministère du Travail actualise son Question/Réponses portant sur l'activité partielle de longue durée rebond (APLD-R) </a:t>
            </a:r>
            <a:r>
              <a:rPr lang="fr-FR" dirty="0"/>
              <a:t>: </a:t>
            </a:r>
          </a:p>
          <a:p>
            <a:pPr lvl="1" algn="just"/>
            <a:r>
              <a:rPr lang="fr-FR" dirty="0"/>
              <a:t>Inspiré du fonctionnement de l'activité partielle de longue durée, ce nouveau dispositif d'APLD-R assure une aide au maintien dans l'emploi des salariés avec une implication forte de formation, afin de répondre à l'impératif de prévention des licenciements économiques. </a:t>
            </a:r>
          </a:p>
          <a:p>
            <a:pPr lvl="1" algn="just"/>
            <a:r>
              <a:rPr lang="fr-FR" dirty="0"/>
              <a:t>L'APLD-R permet ainsi à l'employeur, par la voie d'un accord collectif ou d'un document unilatéral, de </a:t>
            </a:r>
            <a:r>
              <a:rPr lang="fr-FR" u="sng" dirty="0"/>
              <a:t>diminuer l'horaire de travail de ses salariés</a:t>
            </a:r>
            <a:r>
              <a:rPr lang="fr-FR" dirty="0"/>
              <a:t> et, pour les heures non travaillées, de bénéficier </a:t>
            </a:r>
            <a:r>
              <a:rPr lang="fr-FR" u="sng" dirty="0"/>
              <a:t>d'une allocation en contrepartie d'engagements concrets en matière de maintien dans l'emploi et de formation professionnelle</a:t>
            </a:r>
            <a:r>
              <a:rPr lang="fr-FR" dirty="0"/>
              <a:t>.</a:t>
            </a:r>
          </a:p>
          <a:p>
            <a:pPr algn="just"/>
            <a:endParaRPr lang="fr-FR" dirty="0"/>
          </a:p>
          <a:p>
            <a:pPr marL="0" indent="0">
              <a:buNone/>
            </a:pPr>
            <a:endParaRPr lang="fr-FR" dirty="0"/>
          </a:p>
        </p:txBody>
      </p:sp>
    </p:spTree>
    <p:extLst>
      <p:ext uri="{BB962C8B-B14F-4D97-AF65-F5344CB8AC3E}">
        <p14:creationId xmlns:p14="http://schemas.microsoft.com/office/powerpoint/2010/main" val="4178367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09033F-EE03-F598-89F7-3DE73B403B18}"/>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DFD92D6-EF51-91EA-6975-40C9F3995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FBE49CF-B8FE-FECD-DABF-67327BC5E8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581" y="485678"/>
            <a:ext cx="4174743"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60EC27A1-C74C-B43E-8EF8-B3B1B6A4AED6}"/>
              </a:ext>
            </a:extLst>
          </p:cNvPr>
          <p:cNvSpPr>
            <a:spLocks noGrp="1"/>
          </p:cNvSpPr>
          <p:nvPr>
            <p:ph type="title"/>
          </p:nvPr>
        </p:nvSpPr>
        <p:spPr>
          <a:xfrm>
            <a:off x="959157" y="1113764"/>
            <a:ext cx="3269749" cy="4624327"/>
          </a:xfrm>
        </p:spPr>
        <p:txBody>
          <a:bodyPr anchor="ctr">
            <a:normAutofit/>
          </a:bodyPr>
          <a:lstStyle/>
          <a:p>
            <a:pPr algn="ctr"/>
            <a:r>
              <a:rPr lang="fr-FR" sz="3200" dirty="0"/>
              <a:t>ACTUALITE </a:t>
            </a:r>
            <a:r>
              <a:rPr lang="fr-FR" sz="2400" dirty="0"/>
              <a:t>JURISPRUDENTIELLE</a:t>
            </a:r>
            <a:br>
              <a:rPr lang="fr-FR" sz="3200" dirty="0"/>
            </a:br>
            <a:endParaRPr lang="fr-FR" sz="3200" dirty="0">
              <a:solidFill>
                <a:srgbClr val="FFFFFF"/>
              </a:solidFill>
            </a:endParaRPr>
          </a:p>
        </p:txBody>
      </p:sp>
      <p:sp>
        <p:nvSpPr>
          <p:cNvPr id="3" name="Espace réservé du contenu 2">
            <a:extLst>
              <a:ext uri="{FF2B5EF4-FFF2-40B4-BE49-F238E27FC236}">
                <a16:creationId xmlns:a16="http://schemas.microsoft.com/office/drawing/2014/main" id="{4D96FF7B-1528-76BC-6E29-3D364BCC5381}"/>
              </a:ext>
            </a:extLst>
          </p:cNvPr>
          <p:cNvSpPr>
            <a:spLocks noGrp="1"/>
          </p:cNvSpPr>
          <p:nvPr>
            <p:ph idx="1"/>
          </p:nvPr>
        </p:nvSpPr>
        <p:spPr>
          <a:xfrm>
            <a:off x="5155905" y="1113764"/>
            <a:ext cx="6108179" cy="4624327"/>
          </a:xfrm>
        </p:spPr>
        <p:txBody>
          <a:bodyPr anchor="t">
            <a:normAutofit/>
          </a:bodyPr>
          <a:lstStyle/>
          <a:p>
            <a:pPr marL="0" indent="0">
              <a:buNone/>
            </a:pPr>
            <a:r>
              <a:rPr lang="fr-FR" sz="3200" b="1" dirty="0">
                <a:solidFill>
                  <a:schemeClr val="accent1"/>
                </a:solidFill>
              </a:rPr>
              <a:t>SOMMAIRE</a:t>
            </a:r>
          </a:p>
          <a:p>
            <a:pPr marL="0" indent="0">
              <a:lnSpc>
                <a:spcPct val="250000"/>
              </a:lnSpc>
              <a:buNone/>
            </a:pPr>
            <a:r>
              <a:rPr lang="fr-FR" sz="2800" b="1" dirty="0">
                <a:solidFill>
                  <a:schemeClr val="accent1"/>
                </a:solidFill>
              </a:rPr>
              <a:t>I-</a:t>
            </a:r>
            <a:r>
              <a:rPr lang="fr-FR" sz="3200" b="1" dirty="0">
                <a:solidFill>
                  <a:schemeClr val="accent1"/>
                </a:solidFill>
              </a:rPr>
              <a:t> </a:t>
            </a:r>
            <a:r>
              <a:rPr lang="fr-FR" sz="2800" b="1" dirty="0">
                <a:solidFill>
                  <a:schemeClr val="accent1"/>
                </a:solidFill>
              </a:rPr>
              <a:t>RELATIONS INDIVIDUELLES</a:t>
            </a:r>
          </a:p>
          <a:p>
            <a:pPr marL="0" indent="0">
              <a:lnSpc>
                <a:spcPct val="250000"/>
              </a:lnSpc>
              <a:buNone/>
            </a:pPr>
            <a:r>
              <a:rPr lang="fr-FR" sz="2800" b="1" dirty="0">
                <a:solidFill>
                  <a:schemeClr val="accent1"/>
                </a:solidFill>
              </a:rPr>
              <a:t>II- RELATIONS COLLECTIVES</a:t>
            </a:r>
          </a:p>
          <a:p>
            <a:pPr marL="0" indent="0">
              <a:lnSpc>
                <a:spcPct val="250000"/>
              </a:lnSpc>
              <a:buNone/>
            </a:pPr>
            <a:r>
              <a:rPr lang="fr-FR" sz="2800" b="1" dirty="0">
                <a:solidFill>
                  <a:schemeClr val="accent1"/>
                </a:solidFill>
              </a:rPr>
              <a:t>III- PROTECTION SOCIALE </a:t>
            </a:r>
          </a:p>
          <a:p>
            <a:pPr marL="0" indent="0">
              <a:buNone/>
            </a:pPr>
            <a:endParaRPr lang="fr-FR" sz="2800" b="1" dirty="0">
              <a:solidFill>
                <a:schemeClr val="accent1"/>
              </a:solidFill>
            </a:endParaRPr>
          </a:p>
          <a:p>
            <a:pPr marL="0" indent="0">
              <a:buNone/>
            </a:pPr>
            <a:endParaRPr lang="fr-FR" sz="2800" b="1" dirty="0">
              <a:solidFill>
                <a:schemeClr val="accent1"/>
              </a:solidFill>
            </a:endParaRPr>
          </a:p>
          <a:p>
            <a:pPr marL="0" indent="0" algn="ctr">
              <a:buNone/>
            </a:pPr>
            <a:endParaRPr lang="fr-FR" sz="1600" b="1" dirty="0">
              <a:solidFill>
                <a:schemeClr val="accent1"/>
              </a:solidFill>
            </a:endParaRPr>
          </a:p>
          <a:p>
            <a:pPr marL="0" indent="0" algn="ctr">
              <a:buNone/>
            </a:pPr>
            <a:endParaRPr lang="fr-FR" sz="3200" b="1" dirty="0">
              <a:solidFill>
                <a:schemeClr val="accent1"/>
              </a:solidFill>
            </a:endParaRPr>
          </a:p>
        </p:txBody>
      </p:sp>
    </p:spTree>
    <p:extLst>
      <p:ext uri="{BB962C8B-B14F-4D97-AF65-F5344CB8AC3E}">
        <p14:creationId xmlns:p14="http://schemas.microsoft.com/office/powerpoint/2010/main" val="718766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07FECC-93F8-38DB-7C41-576DFBF0451D}"/>
              </a:ext>
            </a:extLst>
          </p:cNvPr>
          <p:cNvSpPr>
            <a:spLocks noGrp="1"/>
          </p:cNvSpPr>
          <p:nvPr>
            <p:ph type="title"/>
          </p:nvPr>
        </p:nvSpPr>
        <p:spPr/>
        <p:txBody>
          <a:bodyPr>
            <a:normAutofit/>
          </a:bodyPr>
          <a:lstStyle/>
          <a:p>
            <a:r>
              <a:rPr lang="fr-FR" sz="3600" b="1" dirty="0"/>
              <a:t>I- RELATIONS INDIVIDUELLES </a:t>
            </a:r>
          </a:p>
        </p:txBody>
      </p:sp>
      <p:sp>
        <p:nvSpPr>
          <p:cNvPr id="3" name="Espace réservé du contenu 2">
            <a:extLst>
              <a:ext uri="{FF2B5EF4-FFF2-40B4-BE49-F238E27FC236}">
                <a16:creationId xmlns:a16="http://schemas.microsoft.com/office/drawing/2014/main" id="{782193C0-5597-47AD-49E7-D7D3F7918197}"/>
              </a:ext>
            </a:extLst>
          </p:cNvPr>
          <p:cNvSpPr>
            <a:spLocks noGrp="1"/>
          </p:cNvSpPr>
          <p:nvPr>
            <p:ph idx="1"/>
          </p:nvPr>
        </p:nvSpPr>
        <p:spPr/>
        <p:txBody>
          <a:bodyPr anchor="t">
            <a:normAutofit fontScale="85000" lnSpcReduction="20000"/>
          </a:bodyPr>
          <a:lstStyle/>
          <a:p>
            <a:r>
              <a:rPr lang="fr-FR" sz="3200" dirty="0"/>
              <a:t>Travailleurs des plateformes </a:t>
            </a:r>
          </a:p>
          <a:p>
            <a:r>
              <a:rPr lang="fr-FR" sz="3200" dirty="0"/>
              <a:t>Vie privée du salarié </a:t>
            </a:r>
          </a:p>
          <a:p>
            <a:r>
              <a:rPr lang="fr-FR" sz="3200" dirty="0"/>
              <a:t>Prévention et gestion des risques professionnels </a:t>
            </a:r>
          </a:p>
          <a:p>
            <a:r>
              <a:rPr lang="fr-FR" sz="3200" dirty="0"/>
              <a:t>Inaptitude </a:t>
            </a:r>
          </a:p>
          <a:p>
            <a:r>
              <a:rPr lang="fr-FR" sz="3200" dirty="0"/>
              <a:t>Droit disciplinaire </a:t>
            </a:r>
          </a:p>
          <a:p>
            <a:r>
              <a:rPr lang="fr-FR" sz="3200" dirty="0"/>
              <a:t>Rupture du contrat de travail </a:t>
            </a:r>
          </a:p>
          <a:p>
            <a:r>
              <a:rPr lang="fr-FR" sz="3200" dirty="0"/>
              <a:t>Transfert du contrat de travail </a:t>
            </a:r>
            <a:endParaRPr lang="fr-FR" dirty="0"/>
          </a:p>
          <a:p>
            <a:endParaRPr lang="fr-FR" dirty="0"/>
          </a:p>
        </p:txBody>
      </p:sp>
    </p:spTree>
    <p:extLst>
      <p:ext uri="{BB962C8B-B14F-4D97-AF65-F5344CB8AC3E}">
        <p14:creationId xmlns:p14="http://schemas.microsoft.com/office/powerpoint/2010/main" val="881910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65C5DE-2C7D-32BE-5F89-AEFA34C20E46}"/>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95AEE816-BFCA-E737-EAC8-593F3D03F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2FFE36F6-36E1-9F15-2922-69317FDF2869}"/>
              </a:ext>
            </a:extLst>
          </p:cNvPr>
          <p:cNvSpPr>
            <a:spLocks noGrp="1"/>
          </p:cNvSpPr>
          <p:nvPr>
            <p:ph type="title"/>
          </p:nvPr>
        </p:nvSpPr>
        <p:spPr>
          <a:xfrm>
            <a:off x="581192" y="641653"/>
            <a:ext cx="11029616" cy="569080"/>
          </a:xfrm>
        </p:spPr>
        <p:txBody>
          <a:bodyPr anchor="t">
            <a:normAutofit/>
          </a:bodyPr>
          <a:lstStyle/>
          <a:p>
            <a:r>
              <a:rPr lang="fr-FR" dirty="0">
                <a:solidFill>
                  <a:schemeClr val="accent2"/>
                </a:solidFill>
              </a:rPr>
              <a:t>1. Travailleurs des plateformes </a:t>
            </a:r>
          </a:p>
        </p:txBody>
      </p:sp>
      <p:sp>
        <p:nvSpPr>
          <p:cNvPr id="10" name="Rectangle 9">
            <a:extLst>
              <a:ext uri="{FF2B5EF4-FFF2-40B4-BE49-F238E27FC236}">
                <a16:creationId xmlns:a16="http://schemas.microsoft.com/office/drawing/2014/main" id="{66A7BE4E-D086-1C09-B1FB-CB59C01A8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DCE43E61-7B08-C6A9-D13F-B3A89662E714}"/>
              </a:ext>
            </a:extLst>
          </p:cNvPr>
          <p:cNvSpPr>
            <a:spLocks noGrp="1"/>
          </p:cNvSpPr>
          <p:nvPr>
            <p:ph idx="1"/>
          </p:nvPr>
        </p:nvSpPr>
        <p:spPr>
          <a:xfrm>
            <a:off x="581192" y="1507066"/>
            <a:ext cx="11029615" cy="5350933"/>
          </a:xfrm>
        </p:spPr>
        <p:txBody>
          <a:bodyPr anchor="t">
            <a:normAutofit fontScale="92500" lnSpcReduction="10000"/>
          </a:bodyPr>
          <a:lstStyle/>
          <a:p>
            <a:pPr marL="0" indent="0" algn="just">
              <a:buNone/>
            </a:pPr>
            <a:r>
              <a:rPr lang="fr-FR" sz="2200" b="1" u="sng" dirty="0">
                <a:solidFill>
                  <a:schemeClr val="accent2"/>
                </a:solidFill>
                <a:hlinkClick r:id="rId3">
                  <a:extLst>
                    <a:ext uri="{A12FA001-AC4F-418D-AE19-62706E023703}">
                      <ahyp:hlinkClr xmlns:ahyp="http://schemas.microsoft.com/office/drawing/2018/hyperlinkcolor" val="tx"/>
                    </a:ext>
                  </a:extLst>
                </a:hlinkClick>
              </a:rPr>
              <a:t>Cass. com., 25 juin 2025, n° </a:t>
            </a:r>
            <a:r>
              <a:rPr lang="fr-FR" sz="2200" b="1" u="sng" dirty="0">
                <a:solidFill>
                  <a:srgbClr val="828282"/>
                </a:solidFill>
                <a:hlinkClick r:id="rId3">
                  <a:extLst>
                    <a:ext uri="{A12FA001-AC4F-418D-AE19-62706E023703}">
                      <ahyp:hlinkClr xmlns:ahyp="http://schemas.microsoft.com/office/drawing/2018/hyperlinkcolor" val="tx"/>
                    </a:ext>
                  </a:extLst>
                </a:hlinkClick>
              </a:rPr>
              <a:t>23-22.430</a:t>
            </a:r>
            <a:r>
              <a:rPr lang="fr-FR" sz="2200" b="1" dirty="0"/>
              <a:t> </a:t>
            </a:r>
            <a:r>
              <a:rPr lang="fr-FR" sz="2200" b="1" dirty="0">
                <a:solidFill>
                  <a:schemeClr val="accent2"/>
                </a:solidFill>
              </a:rPr>
              <a:t>: « Le fait pour un concurrent de s'affranchir des obligations imposées par la législation du travail peut être constitutif d'une faute de concurrence déloyale. »</a:t>
            </a:r>
          </a:p>
          <a:p>
            <a:pPr marL="0" indent="0" algn="just">
              <a:buNone/>
            </a:pPr>
            <a:r>
              <a:rPr lang="fr-FR" sz="1900" dirty="0"/>
              <a:t>La centrale de réservation de VTC s'est rendue responsable de</a:t>
            </a:r>
            <a:r>
              <a:rPr lang="fr-FR" sz="1900" b="1" dirty="0"/>
              <a:t> concurrence déloyale</a:t>
            </a:r>
            <a:r>
              <a:rPr lang="fr-FR" sz="1900" dirty="0"/>
              <a:t>, causant un préjudice économique à une centrale de réservation de taxis, en </a:t>
            </a:r>
            <a:r>
              <a:rPr lang="fr-FR" sz="1900" b="1" dirty="0"/>
              <a:t>recourant à une pratique réservée aux taxis </a:t>
            </a:r>
            <a:r>
              <a:rPr lang="fr-FR" sz="1900" dirty="0"/>
              <a:t>(la maraude électronique) et </a:t>
            </a:r>
            <a:r>
              <a:rPr lang="fr-FR" sz="1900" b="1" dirty="0"/>
              <a:t>en ne respectant pas le droit du travail </a:t>
            </a:r>
            <a:r>
              <a:rPr lang="fr-FR" sz="1900" dirty="0"/>
              <a:t>(ses chauffeurs auraient dû être salariés).</a:t>
            </a:r>
          </a:p>
          <a:p>
            <a:pPr algn="just">
              <a:spcBef>
                <a:spcPts val="0"/>
              </a:spcBef>
              <a:spcAft>
                <a:spcPts val="0"/>
              </a:spcAft>
            </a:pPr>
            <a:endParaRPr lang="fr-FR" b="1" dirty="0"/>
          </a:p>
          <a:p>
            <a:pPr algn="just">
              <a:spcBef>
                <a:spcPts val="0"/>
              </a:spcBef>
              <a:spcAft>
                <a:spcPts val="0"/>
              </a:spcAft>
            </a:pPr>
            <a:r>
              <a:rPr lang="fr-FR" b="1" dirty="0"/>
              <a:t>Identification d’une relation salariale </a:t>
            </a:r>
            <a:r>
              <a:rPr lang="fr-FR" dirty="0"/>
              <a:t>:</a:t>
            </a:r>
            <a:r>
              <a:rPr lang="fr-FR" b="1" dirty="0"/>
              <a:t> </a:t>
            </a:r>
            <a:r>
              <a:rPr lang="fr-FR" dirty="0"/>
              <a:t>la relation de travail nouée entre la centrale de réservation et les chauffeurs VTC se caractérisait notamment par : </a:t>
            </a:r>
          </a:p>
          <a:p>
            <a:pPr lvl="1" algn="just">
              <a:spcBef>
                <a:spcPts val="0"/>
              </a:spcBef>
              <a:spcAft>
                <a:spcPts val="0"/>
              </a:spcAft>
            </a:pPr>
            <a:r>
              <a:rPr lang="fr-FR" dirty="0"/>
              <a:t>une disponibilité immédiate des chauffeurs une fois connectés ;</a:t>
            </a:r>
          </a:p>
          <a:p>
            <a:pPr lvl="1" algn="just">
              <a:spcAft>
                <a:spcPts val="0"/>
              </a:spcAft>
            </a:pPr>
            <a:r>
              <a:rPr lang="fr-FR" dirty="0"/>
              <a:t>un ordre de course adressé aux chauffeurs grâce au système de géolocalisation ; </a:t>
            </a:r>
          </a:p>
          <a:p>
            <a:pPr lvl="1" algn="just">
              <a:spcAft>
                <a:spcPts val="0"/>
              </a:spcAft>
            </a:pPr>
            <a:r>
              <a:rPr lang="fr-FR" dirty="0"/>
              <a:t>des tarifs fixés unilatéralement par la plateforme ; </a:t>
            </a:r>
          </a:p>
          <a:p>
            <a:pPr lvl="1" algn="just">
              <a:spcAft>
                <a:spcPts val="0"/>
              </a:spcAft>
            </a:pPr>
            <a:r>
              <a:rPr lang="fr-FR" dirty="0"/>
              <a:t>l'obtention de bonus conditionnée au nombre de courses réalisées sur des créneaux horaires définis par la plateforme ;</a:t>
            </a:r>
          </a:p>
          <a:p>
            <a:pPr lvl="1" algn="just">
              <a:spcAft>
                <a:spcPts val="0"/>
              </a:spcAft>
            </a:pPr>
            <a:r>
              <a:rPr lang="fr-FR" dirty="0"/>
              <a:t>l'interdiction pour les chauffeurs d'entrer en relation personnelle et directe avec les clients ;</a:t>
            </a:r>
          </a:p>
          <a:p>
            <a:pPr lvl="1" algn="just">
              <a:spcAft>
                <a:spcPts val="0"/>
              </a:spcAft>
            </a:pPr>
            <a:r>
              <a:rPr lang="fr-FR" dirty="0"/>
              <a:t>la possibilité pour la plateforme de résilier de façon anticipée et unilatérale sa collaboration avec les chauffeurs. Dès lors, cette plateforme de VTC ne respecte pas le droit du travail.</a:t>
            </a:r>
          </a:p>
          <a:p>
            <a:pPr lvl="1" algn="just">
              <a:spcAft>
                <a:spcPts val="0"/>
              </a:spcAft>
            </a:pPr>
            <a:endParaRPr lang="fr-FR" dirty="0"/>
          </a:p>
          <a:p>
            <a:pPr algn="just"/>
            <a:r>
              <a:rPr lang="fr-FR" b="1" dirty="0"/>
              <a:t>Faute de concurrence déloyale </a:t>
            </a:r>
            <a:r>
              <a:rPr lang="fr-FR" dirty="0"/>
              <a:t>:</a:t>
            </a:r>
            <a:r>
              <a:rPr lang="fr-FR" b="1" dirty="0"/>
              <a:t> </a:t>
            </a:r>
            <a:r>
              <a:rPr lang="fr-FR" dirty="0"/>
              <a:t>Le fait pour une centrale de réservation VTC de faire appel à des chauffeurs VTC indépendants, quand ces derniers auraient dû être salariés, peut être qualifié de concurrence déloyale. </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3373383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90A550-90A6-6049-FC43-2C1304092A6C}"/>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FDE87542-3E70-6B52-4A00-BA61F454A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8CE0965-F91F-C7DA-EB85-8EDEAC1FE8C5}"/>
              </a:ext>
            </a:extLst>
          </p:cNvPr>
          <p:cNvSpPr>
            <a:spLocks noGrp="1"/>
          </p:cNvSpPr>
          <p:nvPr>
            <p:ph type="title"/>
          </p:nvPr>
        </p:nvSpPr>
        <p:spPr>
          <a:xfrm>
            <a:off x="581192" y="641653"/>
            <a:ext cx="11029616" cy="569080"/>
          </a:xfrm>
        </p:spPr>
        <p:txBody>
          <a:bodyPr anchor="t">
            <a:normAutofit/>
          </a:bodyPr>
          <a:lstStyle/>
          <a:p>
            <a:r>
              <a:rPr lang="fr-FR" dirty="0">
                <a:solidFill>
                  <a:schemeClr val="accent2"/>
                </a:solidFill>
              </a:rPr>
              <a:t>2. 1. Vie Privée DU SALARIE</a:t>
            </a:r>
          </a:p>
        </p:txBody>
      </p:sp>
      <p:sp>
        <p:nvSpPr>
          <p:cNvPr id="10" name="Rectangle 9">
            <a:extLst>
              <a:ext uri="{FF2B5EF4-FFF2-40B4-BE49-F238E27FC236}">
                <a16:creationId xmlns:a16="http://schemas.microsoft.com/office/drawing/2014/main" id="{75AA4139-4FAA-2109-4F31-6E0BF694AE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4EAF13D6-5D2E-5EF2-3D7D-997C98D32B1A}"/>
              </a:ext>
            </a:extLst>
          </p:cNvPr>
          <p:cNvSpPr>
            <a:spLocks noGrp="1"/>
          </p:cNvSpPr>
          <p:nvPr>
            <p:ph idx="1"/>
          </p:nvPr>
        </p:nvSpPr>
        <p:spPr>
          <a:xfrm>
            <a:off x="581192" y="1507066"/>
            <a:ext cx="11029615" cy="5350933"/>
          </a:xfrm>
        </p:spPr>
        <p:txBody>
          <a:bodyPr anchor="t">
            <a:normAutofit/>
          </a:bodyPr>
          <a:lstStyle/>
          <a:p>
            <a:pPr marL="0" indent="0" algn="just">
              <a:buNone/>
            </a:pPr>
            <a:r>
              <a:rPr lang="fr-FR" sz="2000" b="1" u="sng" dirty="0">
                <a:solidFill>
                  <a:schemeClr val="accent2"/>
                </a:solidFill>
              </a:rPr>
              <a:t>Cass. soc., 4 juin 2025, n°</a:t>
            </a:r>
            <a:r>
              <a:rPr lang="fr-FR" sz="2000" b="1" u="sng" dirty="0">
                <a:solidFill>
                  <a:schemeClr val="accent2"/>
                </a:solidFill>
                <a:hlinkClick r:id="rId3"/>
              </a:rPr>
              <a:t>24-14.509</a:t>
            </a:r>
            <a:r>
              <a:rPr lang="fr-FR" sz="2000" b="1" dirty="0">
                <a:solidFill>
                  <a:schemeClr val="accent2"/>
                </a:solidFill>
              </a:rPr>
              <a:t> </a:t>
            </a:r>
            <a:r>
              <a:rPr lang="fr-FR" sz="2000" dirty="0">
                <a:solidFill>
                  <a:schemeClr val="accent2"/>
                </a:solidFill>
              </a:rPr>
              <a:t>:</a:t>
            </a:r>
            <a:r>
              <a:rPr lang="fr-FR" sz="2000" b="1" dirty="0">
                <a:solidFill>
                  <a:schemeClr val="accent2"/>
                </a:solidFill>
              </a:rPr>
              <a:t> « Le salarié a droit, même au temps et au lieu de travail, au respect de l'intimité de sa vie privée et l'employeur ne peut, </a:t>
            </a:r>
            <a:r>
              <a:rPr lang="fr-FR" sz="2000" b="1" u="sng" dirty="0">
                <a:solidFill>
                  <a:schemeClr val="accent2"/>
                </a:solidFill>
              </a:rPr>
              <a:t>sans violation de cette liberté fondamentale</a:t>
            </a:r>
            <a:r>
              <a:rPr lang="fr-FR" sz="2000" b="1" dirty="0">
                <a:solidFill>
                  <a:schemeClr val="accent2"/>
                </a:solidFill>
              </a:rPr>
              <a:t>, fonder un licenciement sur un fait relevant de l'intimité de la vie privée du salarié. »</a:t>
            </a:r>
          </a:p>
          <a:p>
            <a:pPr algn="just"/>
            <a:r>
              <a:rPr lang="fr-FR" sz="2000" b="1" dirty="0"/>
              <a:t>Le licenciement fondé sur la découverte d’une liaison amoureuse au travail peut être nul</a:t>
            </a:r>
            <a:r>
              <a:rPr lang="fr-FR" sz="2000" dirty="0"/>
              <a:t> : Doit être annulé, le licenciement fondé sur la découverte de la liaison par la directrice générale qu’entretenait son mari, président de la société, avec la salariée depuis plusieurs. </a:t>
            </a:r>
          </a:p>
          <a:p>
            <a:pPr marL="594000" lvl="2" indent="0" algn="just">
              <a:buNone/>
            </a:pPr>
            <a:r>
              <a:rPr lang="fr-FR" sz="2000" i="1" dirty="0"/>
              <a:t>« En statuant ainsi, alors qu'elle avait retenu qu'aucun des griefs énoncés dans la lettre de licenciement n'était établi et que </a:t>
            </a:r>
            <a:r>
              <a:rPr lang="fr-FR" sz="2000" i="1" u="sng" dirty="0"/>
              <a:t>la véritable cause du licenciement était la découverte</a:t>
            </a:r>
            <a:r>
              <a:rPr lang="fr-FR" sz="2000" i="1" dirty="0"/>
              <a:t>, le 28 mars 2019, </a:t>
            </a:r>
            <a:r>
              <a:rPr lang="fr-FR" sz="2000" i="1" u="sng" dirty="0"/>
              <a:t>par l'épouse du président de la société</a:t>
            </a:r>
            <a:r>
              <a:rPr lang="fr-FR" sz="2000" i="1" dirty="0"/>
              <a:t>, elle-même directrice générale de celle-ci, </a:t>
            </a:r>
            <a:r>
              <a:rPr lang="fr-FR" sz="2000" i="1" u="sng" dirty="0"/>
              <a:t>de la liaison qu'entretenait son mari avec la salariée depuis plusieurs mois</a:t>
            </a:r>
            <a:r>
              <a:rPr lang="fr-FR" sz="2000" i="1" dirty="0"/>
              <a:t> et l'ultimatum qu'elle lui avait posé de la licencier immédiatement, ce dont elle aurait dû déduire que le licenciement était fondé sur </a:t>
            </a:r>
            <a:r>
              <a:rPr lang="fr-FR" sz="2000" i="1" u="sng" dirty="0"/>
              <a:t>un fait relevant de l'intimité de la vie privée de la salariée</a:t>
            </a:r>
            <a:r>
              <a:rPr lang="fr-FR" sz="2000" i="1" dirty="0"/>
              <a:t>, de sorte qu'il était atteint de nullité, la cour d'appel a violé les textes susvisés. »</a:t>
            </a:r>
            <a:endParaRPr lang="fr-FR" dirty="0"/>
          </a:p>
          <a:p>
            <a:pPr marL="0" indent="0">
              <a:buNone/>
            </a:pPr>
            <a:endParaRPr lang="fr-FR" dirty="0"/>
          </a:p>
        </p:txBody>
      </p:sp>
    </p:spTree>
    <p:extLst>
      <p:ext uri="{BB962C8B-B14F-4D97-AF65-F5344CB8AC3E}">
        <p14:creationId xmlns:p14="http://schemas.microsoft.com/office/powerpoint/2010/main" val="4173509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52D8A2-B027-60E5-93C9-29216F772193}"/>
            </a:ext>
          </a:extLst>
        </p:cNvPr>
        <p:cNvGrpSpPr/>
        <p:nvPr/>
      </p:nvGrpSpPr>
      <p:grpSpPr>
        <a:xfrm>
          <a:off x="0" y="0"/>
          <a:ext cx="0" cy="0"/>
          <a:chOff x="0" y="0"/>
          <a:chExt cx="0" cy="0"/>
        </a:xfrm>
      </p:grpSpPr>
      <p:sp>
        <p:nvSpPr>
          <p:cNvPr id="8" name="Rectangle 7">
            <a:extLst>
              <a:ext uri="{FF2B5EF4-FFF2-40B4-BE49-F238E27FC236}">
                <a16:creationId xmlns:a16="http://schemas.microsoft.com/office/drawing/2014/main" id="{44441ABE-52E4-443A-0D52-E3A6A2D2CD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93550E7-56FC-882B-10DF-CCFF23F3C75A}"/>
              </a:ext>
            </a:extLst>
          </p:cNvPr>
          <p:cNvSpPr>
            <a:spLocks noGrp="1"/>
          </p:cNvSpPr>
          <p:nvPr>
            <p:ph type="title"/>
          </p:nvPr>
        </p:nvSpPr>
        <p:spPr>
          <a:xfrm>
            <a:off x="581192" y="641653"/>
            <a:ext cx="11029616" cy="569080"/>
          </a:xfrm>
        </p:spPr>
        <p:txBody>
          <a:bodyPr anchor="t">
            <a:normAutofit/>
          </a:bodyPr>
          <a:lstStyle/>
          <a:p>
            <a:r>
              <a:rPr lang="fr-FR" dirty="0">
                <a:solidFill>
                  <a:schemeClr val="accent2"/>
                </a:solidFill>
              </a:rPr>
              <a:t>2. 2. Données personnelles du salarié</a:t>
            </a:r>
          </a:p>
        </p:txBody>
      </p:sp>
      <p:sp>
        <p:nvSpPr>
          <p:cNvPr id="10" name="Rectangle 9">
            <a:extLst>
              <a:ext uri="{FF2B5EF4-FFF2-40B4-BE49-F238E27FC236}">
                <a16:creationId xmlns:a16="http://schemas.microsoft.com/office/drawing/2014/main" id="{400C6C1C-651E-6C7F-E51E-811FD208B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1"/>
            <a:ext cx="11298933"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sp>
        <p:nvSpPr>
          <p:cNvPr id="3" name="Espace réservé du contenu 2">
            <a:extLst>
              <a:ext uri="{FF2B5EF4-FFF2-40B4-BE49-F238E27FC236}">
                <a16:creationId xmlns:a16="http://schemas.microsoft.com/office/drawing/2014/main" id="{9DE7E890-0FD5-9B1E-FC73-94A5995005AA}"/>
              </a:ext>
            </a:extLst>
          </p:cNvPr>
          <p:cNvSpPr>
            <a:spLocks noGrp="1"/>
          </p:cNvSpPr>
          <p:nvPr>
            <p:ph idx="1"/>
          </p:nvPr>
        </p:nvSpPr>
        <p:spPr>
          <a:xfrm>
            <a:off x="581192" y="1507066"/>
            <a:ext cx="11029615" cy="5350933"/>
          </a:xfrm>
        </p:spPr>
        <p:txBody>
          <a:bodyPr anchor="t">
            <a:normAutofit/>
          </a:bodyPr>
          <a:lstStyle/>
          <a:p>
            <a:pPr marL="0" lvl="0" indent="0" algn="just">
              <a:buNone/>
            </a:pPr>
            <a:r>
              <a:rPr lang="fr-FR" sz="2000" b="1" u="sng" dirty="0">
                <a:solidFill>
                  <a:schemeClr val="accent2"/>
                </a:solidFill>
              </a:rPr>
              <a:t>Cass. soc., 18 juin 2025, nº</a:t>
            </a:r>
            <a:r>
              <a:rPr lang="fr-FR" sz="2000" b="1" u="sng" dirty="0">
                <a:solidFill>
                  <a:schemeClr val="accent2"/>
                </a:solidFill>
                <a:hlinkClick r:id="rId3"/>
              </a:rPr>
              <a:t>23-19.022</a:t>
            </a:r>
            <a:r>
              <a:rPr lang="fr-FR" sz="2000" b="1" dirty="0">
                <a:solidFill>
                  <a:schemeClr val="accent2"/>
                </a:solidFill>
              </a:rPr>
              <a:t> : Les mails professionnels constituent une donnée personnelle au sens du RGPD</a:t>
            </a:r>
            <a:endParaRPr lang="fr-FR" sz="2000" dirty="0">
              <a:solidFill>
                <a:schemeClr val="accent2"/>
              </a:solidFill>
            </a:endParaRPr>
          </a:p>
          <a:p>
            <a:pPr marL="0" lvl="0" indent="0" algn="just">
              <a:buNone/>
            </a:pPr>
            <a:r>
              <a:rPr lang="fr-FR" sz="2000" dirty="0"/>
              <a:t>En vertu des articles 4 et 15 du RGPD, toute personne physique dispose d’un </a:t>
            </a:r>
            <a:r>
              <a:rPr lang="fr-FR" sz="2000" u="sng" dirty="0"/>
              <a:t>droit d’accès aux données personnelles la concernant</a:t>
            </a:r>
            <a:r>
              <a:rPr lang="fr-FR" sz="2000" dirty="0"/>
              <a:t>, c’est-à-dire toute information permettant de l’identifier directement (nom, prénom, etc.) ou indirectement (numéro de téléphone, adresse, etc.)</a:t>
            </a:r>
            <a:r>
              <a:rPr lang="fr-FR" sz="2000" i="1" dirty="0"/>
              <a:t>.</a:t>
            </a:r>
            <a:r>
              <a:rPr lang="fr-FR" sz="2000" dirty="0"/>
              <a:t> </a:t>
            </a:r>
          </a:p>
          <a:p>
            <a:pPr lvl="0" algn="just"/>
            <a:r>
              <a:rPr lang="fr-FR" sz="2000" b="1" dirty="0"/>
              <a:t>Les juges de cassation retiennent que </a:t>
            </a:r>
          </a:p>
          <a:p>
            <a:pPr lvl="1" algn="just">
              <a:buFont typeface="Arial" panose="020B0604020202020204" pitchFamily="34" charset="0"/>
              <a:buChar char="•"/>
            </a:pPr>
            <a:r>
              <a:rPr lang="fr-FR" sz="1800" dirty="0"/>
              <a:t>les courriels émis ou reçus par le salarié grâce à sa messagerie électronique professionnelle </a:t>
            </a:r>
            <a:r>
              <a:rPr lang="fr-FR" sz="1800" u="sng" dirty="0"/>
              <a:t>sont des données à caractère personnel</a:t>
            </a:r>
            <a:r>
              <a:rPr lang="fr-FR" sz="1800" dirty="0"/>
              <a:t> au sens de l’article 4 du RGPD ;</a:t>
            </a:r>
          </a:p>
          <a:p>
            <a:pPr lvl="1" algn="just">
              <a:buFont typeface="Arial" panose="020B0604020202020204" pitchFamily="34" charset="0"/>
              <a:buChar char="•"/>
            </a:pPr>
            <a:r>
              <a:rPr lang="fr-FR" sz="1800" dirty="0"/>
              <a:t>le salarié a </a:t>
            </a:r>
            <a:r>
              <a:rPr lang="fr-FR" sz="1800" u="sng" dirty="0"/>
              <a:t>le droit d’accéder à ces courriels</a:t>
            </a:r>
            <a:r>
              <a:rPr lang="fr-FR" sz="1800" dirty="0"/>
              <a:t>, l’employeur devant lui fournir tant les métadonnées (horodatage, destinataires) que leur contenu. </a:t>
            </a:r>
          </a:p>
          <a:p>
            <a:pPr algn="just"/>
            <a:r>
              <a:rPr lang="fr-FR" sz="2000" b="1" dirty="0"/>
              <a:t>La Cour de cassation pose toutefois une limite </a:t>
            </a:r>
            <a:r>
              <a:rPr lang="fr-FR" sz="2000" dirty="0"/>
              <a:t>en précisant que l’employeur peut s’opposer à la communication demandée si les éléments concernés « sont de nature à porter atteinte aux droits et libertés d’autrui ». Ce dernier pourrait donc opposer </a:t>
            </a:r>
            <a:r>
              <a:rPr lang="fr-FR" sz="2000" u="sng" dirty="0"/>
              <a:t>le secret des affaires</a:t>
            </a:r>
            <a:r>
              <a:rPr lang="fr-FR" sz="2000" dirty="0"/>
              <a:t> ou la </a:t>
            </a:r>
            <a:r>
              <a:rPr lang="fr-FR" sz="2000" u="sng" dirty="0"/>
              <a:t>protection de la vie privée des personnes visées par les courriels</a:t>
            </a:r>
            <a:r>
              <a:rPr lang="fr-FR" sz="2000" dirty="0"/>
              <a:t>.</a:t>
            </a:r>
          </a:p>
        </p:txBody>
      </p:sp>
    </p:spTree>
    <p:extLst>
      <p:ext uri="{BB962C8B-B14F-4D97-AF65-F5344CB8AC3E}">
        <p14:creationId xmlns:p14="http://schemas.microsoft.com/office/powerpoint/2010/main" val="2588881588"/>
      </p:ext>
    </p:extLst>
  </p:cSld>
  <p:clrMapOvr>
    <a:masterClrMapping/>
  </p:clrMapOvr>
</p:sld>
</file>

<file path=ppt/theme/theme1.xml><?xml version="1.0" encoding="utf-8"?>
<a:theme xmlns:a="http://schemas.openxmlformats.org/drawingml/2006/main" name="Dividende">
  <a:themeElements>
    <a:clrScheme name="Personnalisé 6">
      <a:dk1>
        <a:sysClr val="windowText" lastClr="000000"/>
      </a:dk1>
      <a:lt1>
        <a:sysClr val="window" lastClr="FFFFFF"/>
      </a:lt1>
      <a:dk2>
        <a:srgbClr val="3D3D3D"/>
      </a:dk2>
      <a:lt2>
        <a:srgbClr val="EBEBEB"/>
      </a:lt2>
      <a:accent1>
        <a:srgbClr val="000068"/>
      </a:accent1>
      <a:accent2>
        <a:srgbClr val="000068"/>
      </a:accent2>
      <a:accent3>
        <a:srgbClr val="B2324B"/>
      </a:accent3>
      <a:accent4>
        <a:srgbClr val="969FA7"/>
      </a:accent4>
      <a:accent5>
        <a:srgbClr val="66B1CE"/>
      </a:accent5>
      <a:accent6>
        <a:srgbClr val="40619D"/>
      </a:accent6>
      <a:hlink>
        <a:srgbClr val="828282"/>
      </a:hlink>
      <a:folHlink>
        <a:srgbClr val="A5A5A5"/>
      </a:folHlink>
    </a:clrScheme>
    <a:fontScheme name="Dividend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e">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D586257B5F9B74297F571D1B6819326" ma:contentTypeVersion="1" ma:contentTypeDescription="Crée un document." ma:contentTypeScope="" ma:versionID="cf3c86050ec78ea98ed3419f67df6f81">
  <xsd:schema xmlns:xsd="http://www.w3.org/2001/XMLSchema" xmlns:xs="http://www.w3.org/2001/XMLSchema" xmlns:p="http://schemas.microsoft.com/office/2006/metadata/properties" xmlns:ns3="bb88e2a8-255a-47f2-b3e9-08b17a1b8bb6" targetNamespace="http://schemas.microsoft.com/office/2006/metadata/properties" ma:root="true" ma:fieldsID="f4ec90cc5df2d9862353cbdf5d5c3ad4" ns3:_="">
    <xsd:import namespace="bb88e2a8-255a-47f2-b3e9-08b17a1b8bb6"/>
    <xsd:element name="properties">
      <xsd:complexType>
        <xsd:sequence>
          <xsd:element name="documentManagement">
            <xsd:complexType>
              <xsd:all>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88e2a8-255a-47f2-b3e9-08b17a1b8bb6"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E580B71-0B8A-47FC-B96C-5D04FCCCCC06}">
  <ds:schemaRefs>
    <ds:schemaRef ds:uri="http://www.w3.org/XML/1998/namespace"/>
    <ds:schemaRef ds:uri="bb88e2a8-255a-47f2-b3e9-08b17a1b8bb6"/>
    <ds:schemaRef ds:uri="http://schemas.microsoft.com/office/2006/documentManagement/types"/>
    <ds:schemaRef ds:uri="http://schemas.openxmlformats.org/package/2006/metadata/core-properties"/>
    <ds:schemaRef ds:uri="http://purl.org/dc/dcmitype/"/>
    <ds:schemaRef ds:uri="http://purl.org/dc/terms/"/>
    <ds:schemaRef ds:uri="http://schemas.microsoft.com/office/2006/metadata/properties"/>
    <ds:schemaRef ds:uri="http://schemas.microsoft.com/office/infopath/2007/PartnerControls"/>
    <ds:schemaRef ds:uri="http://purl.org/dc/elements/1.1/"/>
  </ds:schemaRefs>
</ds:datastoreItem>
</file>

<file path=customXml/itemProps2.xml><?xml version="1.0" encoding="utf-8"?>
<ds:datastoreItem xmlns:ds="http://schemas.openxmlformats.org/officeDocument/2006/customXml" ds:itemID="{31791C7C-B545-48FF-AA73-3CF914D40886}">
  <ds:schemaRefs>
    <ds:schemaRef ds:uri="http://schemas.microsoft.com/sharepoint/v3/contenttype/forms"/>
  </ds:schemaRefs>
</ds:datastoreItem>
</file>

<file path=customXml/itemProps3.xml><?xml version="1.0" encoding="utf-8"?>
<ds:datastoreItem xmlns:ds="http://schemas.openxmlformats.org/officeDocument/2006/customXml" ds:itemID="{BE472DE7-1EE4-416C-8310-131BCEFFA5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88e2a8-255a-47f2-b3e9-08b17a1b8b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TM03457464[[fn=Dividende]]</Template>
  <TotalTime>0</TotalTime>
  <Words>5664</Words>
  <Application>Microsoft Office PowerPoint</Application>
  <PresentationFormat>Grand écran</PresentationFormat>
  <Paragraphs>183</Paragraphs>
  <Slides>24</Slides>
  <Notes>24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24</vt:i4>
      </vt:variant>
    </vt:vector>
  </HeadingPairs>
  <TitlesOfParts>
    <vt:vector size="30" baseType="lpstr">
      <vt:lpstr>Aptos</vt:lpstr>
      <vt:lpstr>Arial</vt:lpstr>
      <vt:lpstr>Gill Sans MT</vt:lpstr>
      <vt:lpstr>Wingdings</vt:lpstr>
      <vt:lpstr>Wingdings 2</vt:lpstr>
      <vt:lpstr>Dividende</vt:lpstr>
      <vt:lpstr>REVUE D’ACTUALITE  Juillet 2025</vt:lpstr>
      <vt:lpstr>ACTUALITE LEGISLATIVE ET REGLEMENTAIRE  </vt:lpstr>
      <vt:lpstr>Présentation PowerPoint</vt:lpstr>
      <vt:lpstr>Présentation PowerPoint</vt:lpstr>
      <vt:lpstr>ACTUALITE JURISPRUDENTIELLE </vt:lpstr>
      <vt:lpstr>I- RELATIONS INDIVIDUELLES </vt:lpstr>
      <vt:lpstr>1. Travailleurs des plateformes </vt:lpstr>
      <vt:lpstr>2. 1. Vie Privée DU SALARIE</vt:lpstr>
      <vt:lpstr>2. 2. Données personnelles du salarié</vt:lpstr>
      <vt:lpstr>3. 1. Prévention et gestion des risques professionnels   </vt:lpstr>
      <vt:lpstr>3. 2. Prévention et gestion des risques professionnels   </vt:lpstr>
      <vt:lpstr>3. 3. Prévention et gestion des risques professionnels   </vt:lpstr>
      <vt:lpstr>4. INAPTITUDE</vt:lpstr>
      <vt:lpstr>5. DROIT DISCIPLINAIRE</vt:lpstr>
      <vt:lpstr>6.1. RUPTURE DU CONTRAT DE TRAVAIL</vt:lpstr>
      <vt:lpstr>6. 2 RUPTURE DU CONTRAT DE TRAVAIL</vt:lpstr>
      <vt:lpstr>6. 3. RUPTURE DU CONTRAT DE TRAVAIL</vt:lpstr>
      <vt:lpstr>6. 3. RUPTURE DU CONTRAT DE TRAVAIL</vt:lpstr>
      <vt:lpstr>7. TRANSFERT DU CONTRAT DE TRAVAIL </vt:lpstr>
      <vt:lpstr>II- RELATIONS COLLECTIVES </vt:lpstr>
      <vt:lpstr>2. ELECTIONS PROFESSIONNELLES </vt:lpstr>
      <vt:lpstr>2. ELECTIONS PROFESSIONNELLES </vt:lpstr>
      <vt:lpstr>III- Protection sociale </vt:lpstr>
      <vt:lpstr>2. VERSEMENT DES PRESTATIONS ET PORTABILITE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Stagiaire</dc:creator>
  <cp:lastModifiedBy>Eynard D'ANDIGNE</cp:lastModifiedBy>
  <cp:revision>19</cp:revision>
  <cp:lastPrinted>2025-07-18T11:35:34Z</cp:lastPrinted>
  <dcterms:created xsi:type="dcterms:W3CDTF">2025-07-01T08:25:10Z</dcterms:created>
  <dcterms:modified xsi:type="dcterms:W3CDTF">2025-07-18T12:57:47Z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0x010100CD586257B5F9B74297F571D1B6819326</vt:lpwstr>
  </property>
</Properties>
</file>