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1"/>
  </p:notesMasterIdLst>
  <p:sldIdLst>
    <p:sldId id="257" r:id="rId5"/>
    <p:sldId id="259" r:id="rId6"/>
    <p:sldId id="301" r:id="rId7"/>
    <p:sldId id="262" r:id="rId8"/>
    <p:sldId id="260" r:id="rId9"/>
    <p:sldId id="278" r:id="rId10"/>
    <p:sldId id="307" r:id="rId11"/>
    <p:sldId id="292" r:id="rId12"/>
    <p:sldId id="315" r:id="rId13"/>
    <p:sldId id="276" r:id="rId14"/>
    <p:sldId id="305" r:id="rId15"/>
    <p:sldId id="306" r:id="rId16"/>
    <p:sldId id="319" r:id="rId17"/>
    <p:sldId id="320" r:id="rId18"/>
    <p:sldId id="281" r:id="rId19"/>
    <p:sldId id="293" r:id="rId20"/>
    <p:sldId id="303" r:id="rId21"/>
    <p:sldId id="308" r:id="rId22"/>
    <p:sldId id="309" r:id="rId23"/>
    <p:sldId id="298" r:id="rId24"/>
    <p:sldId id="263" r:id="rId25"/>
    <p:sldId id="300" r:id="rId26"/>
    <p:sldId id="317" r:id="rId27"/>
    <p:sldId id="266" r:id="rId28"/>
    <p:sldId id="312" r:id="rId29"/>
    <p:sldId id="313" r:id="rId30"/>
  </p:sldIdLst>
  <p:sldSz cx="12192000" cy="6858000"/>
  <p:notesSz cx="6810375"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455932D-7813-E2F3-A5D9-4228DF8C16D5}" name="Stagiaire" initials="S" userId="S::stagiaire@solex-avocats.fr::5a40a6e9-1e55-4580-8bb2-6d23318cc3e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E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20" autoAdjust="0"/>
    <p:restoredTop sz="90678" autoAdjust="0"/>
  </p:normalViewPr>
  <p:slideViewPr>
    <p:cSldViewPr snapToGrid="0">
      <p:cViewPr varScale="1">
        <p:scale>
          <a:sx n="63" d="100"/>
          <a:sy n="63" d="100"/>
        </p:scale>
        <p:origin x="412" y="36"/>
      </p:cViewPr>
      <p:guideLst/>
    </p:cSldViewPr>
  </p:slideViewPr>
  <p:outlineViewPr>
    <p:cViewPr>
      <p:scale>
        <a:sx n="33" d="100"/>
        <a:sy n="33" d="100"/>
      </p:scale>
      <p:origin x="0" y="-9432"/>
    </p:cViewPr>
  </p:outlineViewPr>
  <p:notesTextViewPr>
    <p:cViewPr>
      <p:scale>
        <a:sx n="3" d="2"/>
        <a:sy n="3" d="2"/>
      </p:scale>
      <p:origin x="0" y="0"/>
    </p:cViewPr>
  </p:notesTextViewPr>
  <p:sorterViewPr>
    <p:cViewPr>
      <p:scale>
        <a:sx n="100" d="100"/>
        <a:sy n="100" d="100"/>
      </p:scale>
      <p:origin x="0" y="0"/>
    </p:cViewPr>
  </p:sorterViewPr>
  <p:notesViewPr>
    <p:cSldViewPr snapToGrid="0">
      <p:cViewPr>
        <p:scale>
          <a:sx n="150" d="100"/>
          <a:sy n="150" d="100"/>
        </p:scale>
        <p:origin x="2472" y="-3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163" cy="49885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7636" y="0"/>
            <a:ext cx="2951163" cy="498852"/>
          </a:xfrm>
          <a:prstGeom prst="rect">
            <a:avLst/>
          </a:prstGeom>
        </p:spPr>
        <p:txBody>
          <a:bodyPr vert="horz" lIns="91440" tIns="45720" rIns="91440" bIns="45720" rtlCol="0"/>
          <a:lstStyle>
            <a:lvl1pPr algn="r">
              <a:defRPr sz="1200"/>
            </a:lvl1pPr>
          </a:lstStyle>
          <a:p>
            <a:fld id="{8E62F514-9697-4BBC-99FD-A4E646E0AFFE}" type="datetimeFigureOut">
              <a:rPr lang="fr-FR" smtClean="0"/>
              <a:t>17/10/2025</a:t>
            </a:fld>
            <a:endParaRPr lang="fr-FR"/>
          </a:p>
        </p:txBody>
      </p:sp>
      <p:sp>
        <p:nvSpPr>
          <p:cNvPr id="4" name="Espace réservé de l'image des diapositives 3"/>
          <p:cNvSpPr>
            <a:spLocks noGrp="1" noRot="1" noChangeAspect="1"/>
          </p:cNvSpPr>
          <p:nvPr>
            <p:ph type="sldImg" idx="2"/>
          </p:nvPr>
        </p:nvSpPr>
        <p:spPr>
          <a:xfrm>
            <a:off x="422275" y="1243013"/>
            <a:ext cx="5965825" cy="33559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1038" y="4784835"/>
            <a:ext cx="5448300" cy="391486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43662"/>
            <a:ext cx="2951163" cy="498851"/>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7636" y="9443662"/>
            <a:ext cx="2951163" cy="498851"/>
          </a:xfrm>
          <a:prstGeom prst="rect">
            <a:avLst/>
          </a:prstGeom>
        </p:spPr>
        <p:txBody>
          <a:bodyPr vert="horz" lIns="91440" tIns="45720" rIns="91440" bIns="45720" rtlCol="0" anchor="b"/>
          <a:lstStyle>
            <a:lvl1pPr algn="r">
              <a:defRPr sz="1200"/>
            </a:lvl1pPr>
          </a:lstStyle>
          <a:p>
            <a:fld id="{B4B3D188-B113-4067-B9A5-47AE6FCF02F7}" type="slidenum">
              <a:rPr lang="fr-FR" smtClean="0"/>
              <a:t>‹N°›</a:t>
            </a:fld>
            <a:endParaRPr lang="fr-FR"/>
          </a:p>
        </p:txBody>
      </p:sp>
    </p:spTree>
    <p:extLst>
      <p:ext uri="{BB962C8B-B14F-4D97-AF65-F5344CB8AC3E}">
        <p14:creationId xmlns:p14="http://schemas.microsoft.com/office/powerpoint/2010/main" val="657647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1</a:t>
            </a:fld>
            <a:endParaRPr lang="fr-FR"/>
          </a:p>
        </p:txBody>
      </p:sp>
    </p:spTree>
    <p:extLst>
      <p:ext uri="{BB962C8B-B14F-4D97-AF65-F5344CB8AC3E}">
        <p14:creationId xmlns:p14="http://schemas.microsoft.com/office/powerpoint/2010/main" val="15877118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10</a:t>
            </a:fld>
            <a:endParaRPr lang="fr-FR"/>
          </a:p>
        </p:txBody>
      </p:sp>
    </p:spTree>
    <p:extLst>
      <p:ext uri="{BB962C8B-B14F-4D97-AF65-F5344CB8AC3E}">
        <p14:creationId xmlns:p14="http://schemas.microsoft.com/office/powerpoint/2010/main" val="3128362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2EA66-44BE-640E-4F06-985DD5449B2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8D6FC2D-B786-D52F-F962-3FAC06BC926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B46235D-E472-C70D-6CA7-5770CDCBD25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69603428-0297-86B0-D2C0-C1CA0A7A2E8A}"/>
              </a:ext>
            </a:extLst>
          </p:cNvPr>
          <p:cNvSpPr>
            <a:spLocks noGrp="1"/>
          </p:cNvSpPr>
          <p:nvPr>
            <p:ph type="sldNum" sz="quarter" idx="5"/>
          </p:nvPr>
        </p:nvSpPr>
        <p:spPr/>
        <p:txBody>
          <a:bodyPr/>
          <a:lstStyle/>
          <a:p>
            <a:fld id="{B4B3D188-B113-4067-B9A5-47AE6FCF02F7}" type="slidenum">
              <a:rPr lang="fr-FR" smtClean="0"/>
              <a:t>11</a:t>
            </a:fld>
            <a:endParaRPr lang="fr-FR"/>
          </a:p>
        </p:txBody>
      </p:sp>
    </p:spTree>
    <p:extLst>
      <p:ext uri="{BB962C8B-B14F-4D97-AF65-F5344CB8AC3E}">
        <p14:creationId xmlns:p14="http://schemas.microsoft.com/office/powerpoint/2010/main" val="3127445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579CC-4DBF-1622-ECFF-CEEC7E925DC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69D2E9C-2DF8-7726-F7FC-BB0B369A2AD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47AA9B3-5B0F-AE21-830D-429A20D9C25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DEB02BB-546E-D84F-0CB7-EBCFCF5E9421}"/>
              </a:ext>
            </a:extLst>
          </p:cNvPr>
          <p:cNvSpPr>
            <a:spLocks noGrp="1"/>
          </p:cNvSpPr>
          <p:nvPr>
            <p:ph type="sldNum" sz="quarter" idx="5"/>
          </p:nvPr>
        </p:nvSpPr>
        <p:spPr/>
        <p:txBody>
          <a:bodyPr/>
          <a:lstStyle/>
          <a:p>
            <a:fld id="{B4B3D188-B113-4067-B9A5-47AE6FCF02F7}" type="slidenum">
              <a:rPr lang="fr-FR" smtClean="0"/>
              <a:t>12</a:t>
            </a:fld>
            <a:endParaRPr lang="fr-FR"/>
          </a:p>
        </p:txBody>
      </p:sp>
    </p:spTree>
    <p:extLst>
      <p:ext uri="{BB962C8B-B14F-4D97-AF65-F5344CB8AC3E}">
        <p14:creationId xmlns:p14="http://schemas.microsoft.com/office/powerpoint/2010/main" val="37609881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FFA8B-A711-4628-834A-596AFF1631F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3B89115-9272-DE17-504B-A9D92ED3153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5FC92B9-A475-DF97-3101-3E426C5B681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Voir : Liaisons sociales Quotidien - L'actualité, Nº 19309, 24 juin 2025</a:t>
            </a:r>
          </a:p>
          <a:p>
            <a:endParaRPr lang="fr-FR" dirty="0"/>
          </a:p>
        </p:txBody>
      </p:sp>
      <p:sp>
        <p:nvSpPr>
          <p:cNvPr id="4" name="Espace réservé du numéro de diapositive 3">
            <a:extLst>
              <a:ext uri="{FF2B5EF4-FFF2-40B4-BE49-F238E27FC236}">
                <a16:creationId xmlns:a16="http://schemas.microsoft.com/office/drawing/2014/main" id="{5A025B1C-2C7B-D9BE-49D2-E4FB433289B9}"/>
              </a:ext>
            </a:extLst>
          </p:cNvPr>
          <p:cNvSpPr>
            <a:spLocks noGrp="1"/>
          </p:cNvSpPr>
          <p:nvPr>
            <p:ph type="sldNum" sz="quarter" idx="5"/>
          </p:nvPr>
        </p:nvSpPr>
        <p:spPr/>
        <p:txBody>
          <a:bodyPr/>
          <a:lstStyle/>
          <a:p>
            <a:fld id="{B4B3D188-B113-4067-B9A5-47AE6FCF02F7}" type="slidenum">
              <a:rPr lang="fr-FR" smtClean="0"/>
              <a:t>13</a:t>
            </a:fld>
            <a:endParaRPr lang="fr-FR"/>
          </a:p>
        </p:txBody>
      </p:sp>
    </p:spTree>
    <p:extLst>
      <p:ext uri="{BB962C8B-B14F-4D97-AF65-F5344CB8AC3E}">
        <p14:creationId xmlns:p14="http://schemas.microsoft.com/office/powerpoint/2010/main" val="17174169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70026-1A75-71EB-93EA-802C16C5272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685BDF3-E1D1-863C-6B88-2C41E1A1E1C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A89AD96-FAAE-FAAB-8C8A-2892602B24D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Voir : Liaisons sociales Quotidien - L'actualité, Nº 19309, 24 juin 2025</a:t>
            </a:r>
          </a:p>
          <a:p>
            <a:endParaRPr lang="fr-FR" dirty="0"/>
          </a:p>
        </p:txBody>
      </p:sp>
      <p:sp>
        <p:nvSpPr>
          <p:cNvPr id="4" name="Espace réservé du numéro de diapositive 3">
            <a:extLst>
              <a:ext uri="{FF2B5EF4-FFF2-40B4-BE49-F238E27FC236}">
                <a16:creationId xmlns:a16="http://schemas.microsoft.com/office/drawing/2014/main" id="{3207C759-F677-FC20-134A-43299483A3BA}"/>
              </a:ext>
            </a:extLst>
          </p:cNvPr>
          <p:cNvSpPr>
            <a:spLocks noGrp="1"/>
          </p:cNvSpPr>
          <p:nvPr>
            <p:ph type="sldNum" sz="quarter" idx="5"/>
          </p:nvPr>
        </p:nvSpPr>
        <p:spPr/>
        <p:txBody>
          <a:bodyPr/>
          <a:lstStyle/>
          <a:p>
            <a:fld id="{B4B3D188-B113-4067-B9A5-47AE6FCF02F7}" type="slidenum">
              <a:rPr lang="fr-FR" smtClean="0"/>
              <a:t>14</a:t>
            </a:fld>
            <a:endParaRPr lang="fr-FR"/>
          </a:p>
        </p:txBody>
      </p:sp>
    </p:spTree>
    <p:extLst>
      <p:ext uri="{BB962C8B-B14F-4D97-AF65-F5344CB8AC3E}">
        <p14:creationId xmlns:p14="http://schemas.microsoft.com/office/powerpoint/2010/main" val="32897757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Voir : Liaisons sociales Quotidien - L'actualité, Nº 19309, 24 juin 2025</a:t>
            </a:r>
          </a:p>
          <a:p>
            <a:endParaRPr lang="fr-FR" dirty="0"/>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15</a:t>
            </a:fld>
            <a:endParaRPr lang="fr-FR"/>
          </a:p>
        </p:txBody>
      </p:sp>
    </p:spTree>
    <p:extLst>
      <p:ext uri="{BB962C8B-B14F-4D97-AF65-F5344CB8AC3E}">
        <p14:creationId xmlns:p14="http://schemas.microsoft.com/office/powerpoint/2010/main" val="2793470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En l’espèce, un directeur d’exploitation, en arrêt de travail depuis le 9 août 2019, avait dû à cette même date, à la demande de son employeur, restituer son véhicule de fonction, les clefs et badges de l’entreprise, et s’était vu reprendre ses dossiers. Il avait toutefois conservé l’accès à sa messagerie professionnelle et envoyé plusieurs courriels, entre les 10 et 12 août 2019, en se présentant comme « directeur d’exploitation encore à ce jour ». Il avait finalement été officiellement licencié pour inaptitude le 12 octobre 2020. Contestant la rupture devant la juridiction prud’homale, il soutenait avoir été licencié verbalement dès le 9 août 2019. La cour d’appel avait rejeté sa demande, retenant que la poursuite de l’accès à sa messagerie professionnelle contredisait l’existence d’un licenciement verbal. </a:t>
            </a:r>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16</a:t>
            </a:fld>
            <a:endParaRPr lang="fr-FR"/>
          </a:p>
        </p:txBody>
      </p:sp>
    </p:spTree>
    <p:extLst>
      <p:ext uri="{BB962C8B-B14F-4D97-AF65-F5344CB8AC3E}">
        <p14:creationId xmlns:p14="http://schemas.microsoft.com/office/powerpoint/2010/main" val="31106158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AC059-803C-5952-DC05-B8E053D6CA7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980EA3E-3918-D6F2-382E-544B3D5D990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0582E91-5472-A169-AB1A-DFA98FF131AC}"/>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655F6078-7240-BD81-7821-7E4E0D5B5FF3}"/>
              </a:ext>
            </a:extLst>
          </p:cNvPr>
          <p:cNvSpPr>
            <a:spLocks noGrp="1"/>
          </p:cNvSpPr>
          <p:nvPr>
            <p:ph type="sldNum" sz="quarter" idx="5"/>
          </p:nvPr>
        </p:nvSpPr>
        <p:spPr/>
        <p:txBody>
          <a:bodyPr/>
          <a:lstStyle/>
          <a:p>
            <a:fld id="{B4B3D188-B113-4067-B9A5-47AE6FCF02F7}" type="slidenum">
              <a:rPr lang="fr-FR" smtClean="0"/>
              <a:t>17</a:t>
            </a:fld>
            <a:endParaRPr lang="fr-FR"/>
          </a:p>
        </p:txBody>
      </p:sp>
    </p:spTree>
    <p:extLst>
      <p:ext uri="{BB962C8B-B14F-4D97-AF65-F5344CB8AC3E}">
        <p14:creationId xmlns:p14="http://schemas.microsoft.com/office/powerpoint/2010/main" val="12238128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E8E13-1D6B-6848-BE45-B055E2CDB15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E45C9A7-CC66-5ADD-CE23-FDEE0138BA9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D126F14-027D-1AFE-92B9-2B9B47488C10}"/>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FFEF1B69-0468-050F-504A-9FE65EAE5EDE}"/>
              </a:ext>
            </a:extLst>
          </p:cNvPr>
          <p:cNvSpPr>
            <a:spLocks noGrp="1"/>
          </p:cNvSpPr>
          <p:nvPr>
            <p:ph type="sldNum" sz="quarter" idx="5"/>
          </p:nvPr>
        </p:nvSpPr>
        <p:spPr/>
        <p:txBody>
          <a:bodyPr/>
          <a:lstStyle/>
          <a:p>
            <a:fld id="{B4B3D188-B113-4067-B9A5-47AE6FCF02F7}" type="slidenum">
              <a:rPr lang="fr-FR" smtClean="0"/>
              <a:t>18</a:t>
            </a:fld>
            <a:endParaRPr lang="fr-FR"/>
          </a:p>
        </p:txBody>
      </p:sp>
    </p:spTree>
    <p:extLst>
      <p:ext uri="{BB962C8B-B14F-4D97-AF65-F5344CB8AC3E}">
        <p14:creationId xmlns:p14="http://schemas.microsoft.com/office/powerpoint/2010/main" val="2577075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D3797-2C78-50B5-4A87-DAE17B16612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69B5E54-5A22-6E4F-C3C6-1F07978CECC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E9E6D1B-3146-57A3-6E23-CD107CCEBC8F}"/>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749F9CC9-270C-6F29-A7AF-23B247D94C1F}"/>
              </a:ext>
            </a:extLst>
          </p:cNvPr>
          <p:cNvSpPr>
            <a:spLocks noGrp="1"/>
          </p:cNvSpPr>
          <p:nvPr>
            <p:ph type="sldNum" sz="quarter" idx="5"/>
          </p:nvPr>
        </p:nvSpPr>
        <p:spPr/>
        <p:txBody>
          <a:bodyPr/>
          <a:lstStyle/>
          <a:p>
            <a:fld id="{B4B3D188-B113-4067-B9A5-47AE6FCF02F7}" type="slidenum">
              <a:rPr lang="fr-FR" smtClean="0"/>
              <a:t>19</a:t>
            </a:fld>
            <a:endParaRPr lang="fr-FR"/>
          </a:p>
        </p:txBody>
      </p:sp>
    </p:spTree>
    <p:extLst>
      <p:ext uri="{BB962C8B-B14F-4D97-AF65-F5344CB8AC3E}">
        <p14:creationId xmlns:p14="http://schemas.microsoft.com/office/powerpoint/2010/main" val="3806666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2</a:t>
            </a:fld>
            <a:endParaRPr lang="fr-FR"/>
          </a:p>
        </p:txBody>
      </p:sp>
    </p:spTree>
    <p:extLst>
      <p:ext uri="{BB962C8B-B14F-4D97-AF65-F5344CB8AC3E}">
        <p14:creationId xmlns:p14="http://schemas.microsoft.com/office/powerpoint/2010/main" val="16803683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979B3-9CDF-0128-59B9-9556C8C63EA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F760153-3A5F-0C07-E4DA-2A3FC14E8AD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0803874-AA53-4A6A-CA4C-3AEC45BCD05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En l’espèce, plusieurs salariés avaient quitté leur entreprise d’origine à la suite d’un transfert d’activité à un repreneur. Le plan d’attribution d’actions gratuites stipulait que les actions non encore acquises seraient annulées à la fin du contrat de travail, sauf en cas de départ pour retraite, décès ou invalidité. Estimant avoir été privés de l’acquisition définitive de ces actions, les salariés ont engagé la responsabilité de leur ancien employeur en invoquant une perte de chance d’acquérir les actions attribuées. Ils ont été déboutés en appel, puis par la Cour de cassation qui pose pour la première fois pour principe que « le salarié qui n’a pu, du fait du transfert légal de son contrat de travail, se voir attribuer de manière définitive des actions gratuites, ne peut revendiquer aucune indemnisation, sauf à démontrer une fraude de l’employeur ». En vertu de l’article L. 1224-1 du Code du travail, le transfert du contrat intervient en effet de plein droit, sans qu’il ne puisse être reproché une faute à l’employeur. Comme le souligne l’avocate générale, « il ne s’agit pas d’un mécanisme volontaire de la part de l’employeur mais seulement des effets légaux d’une cession volontaire ».</a:t>
            </a:r>
          </a:p>
          <a:p>
            <a:endParaRPr lang="fr-FR" dirty="0"/>
          </a:p>
        </p:txBody>
      </p:sp>
      <p:sp>
        <p:nvSpPr>
          <p:cNvPr id="4" name="Espace réservé du numéro de diapositive 3">
            <a:extLst>
              <a:ext uri="{FF2B5EF4-FFF2-40B4-BE49-F238E27FC236}">
                <a16:creationId xmlns:a16="http://schemas.microsoft.com/office/drawing/2014/main" id="{23046199-B154-2F22-5E53-DB03CF2EBC6B}"/>
              </a:ext>
            </a:extLst>
          </p:cNvPr>
          <p:cNvSpPr>
            <a:spLocks noGrp="1"/>
          </p:cNvSpPr>
          <p:nvPr>
            <p:ph type="sldNum" sz="quarter" idx="5"/>
          </p:nvPr>
        </p:nvSpPr>
        <p:spPr/>
        <p:txBody>
          <a:bodyPr/>
          <a:lstStyle/>
          <a:p>
            <a:fld id="{B4B3D188-B113-4067-B9A5-47AE6FCF02F7}" type="slidenum">
              <a:rPr lang="fr-FR" smtClean="0"/>
              <a:t>20</a:t>
            </a:fld>
            <a:endParaRPr lang="fr-FR"/>
          </a:p>
        </p:txBody>
      </p:sp>
    </p:spTree>
    <p:extLst>
      <p:ext uri="{BB962C8B-B14F-4D97-AF65-F5344CB8AC3E}">
        <p14:creationId xmlns:p14="http://schemas.microsoft.com/office/powerpoint/2010/main" val="19283322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21</a:t>
            </a:fld>
            <a:endParaRPr lang="fr-FR"/>
          </a:p>
        </p:txBody>
      </p:sp>
    </p:spTree>
    <p:extLst>
      <p:ext uri="{BB962C8B-B14F-4D97-AF65-F5344CB8AC3E}">
        <p14:creationId xmlns:p14="http://schemas.microsoft.com/office/powerpoint/2010/main" val="39643330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5718C-797A-3543-CF75-035E9297A64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4332F74-135A-9579-823E-9382E35D1FE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A28FC8E-F2F6-37C6-B7B7-0B2AE84DA861}"/>
              </a:ext>
            </a:extLst>
          </p:cNvPr>
          <p:cNvSpPr>
            <a:spLocks noGrp="1"/>
          </p:cNvSpPr>
          <p:nvPr>
            <p:ph type="body" idx="1"/>
          </p:nvPr>
        </p:nvSpPr>
        <p:spPr/>
        <p:txBody>
          <a:bodyPr/>
          <a:lstStyle/>
          <a:p>
            <a:r>
              <a:rPr lang="fr-FR" dirty="0"/>
              <a:t>Voir JCP 26</a:t>
            </a:r>
          </a:p>
        </p:txBody>
      </p:sp>
      <p:sp>
        <p:nvSpPr>
          <p:cNvPr id="4" name="Espace réservé du numéro de diapositive 3">
            <a:extLst>
              <a:ext uri="{FF2B5EF4-FFF2-40B4-BE49-F238E27FC236}">
                <a16:creationId xmlns:a16="http://schemas.microsoft.com/office/drawing/2014/main" id="{F76E3A1A-B277-DBEF-F7D6-FE11F49CF75E}"/>
              </a:ext>
            </a:extLst>
          </p:cNvPr>
          <p:cNvSpPr>
            <a:spLocks noGrp="1"/>
          </p:cNvSpPr>
          <p:nvPr>
            <p:ph type="sldNum" sz="quarter" idx="5"/>
          </p:nvPr>
        </p:nvSpPr>
        <p:spPr/>
        <p:txBody>
          <a:bodyPr/>
          <a:lstStyle/>
          <a:p>
            <a:fld id="{B4B3D188-B113-4067-B9A5-47AE6FCF02F7}" type="slidenum">
              <a:rPr lang="fr-FR" smtClean="0"/>
              <a:t>22</a:t>
            </a:fld>
            <a:endParaRPr lang="fr-FR"/>
          </a:p>
        </p:txBody>
      </p:sp>
    </p:spTree>
    <p:extLst>
      <p:ext uri="{BB962C8B-B14F-4D97-AF65-F5344CB8AC3E}">
        <p14:creationId xmlns:p14="http://schemas.microsoft.com/office/powerpoint/2010/main" val="193365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E9AEF-0C12-BE4E-BC52-B576F0A098C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F5B55EA-A37B-F617-D723-2E75154295B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BFA9C60-6460-7257-3B8C-7E440D15D482}"/>
              </a:ext>
            </a:extLst>
          </p:cNvPr>
          <p:cNvSpPr>
            <a:spLocks noGrp="1"/>
          </p:cNvSpPr>
          <p:nvPr>
            <p:ph type="body" idx="1"/>
          </p:nvPr>
        </p:nvSpPr>
        <p:spPr/>
        <p:txBody>
          <a:bodyPr/>
          <a:lstStyle/>
          <a:p>
            <a:r>
              <a:rPr lang="fr-FR" dirty="0"/>
              <a:t>Voir JCP 26</a:t>
            </a:r>
          </a:p>
        </p:txBody>
      </p:sp>
      <p:sp>
        <p:nvSpPr>
          <p:cNvPr id="4" name="Espace réservé du numéro de diapositive 3">
            <a:extLst>
              <a:ext uri="{FF2B5EF4-FFF2-40B4-BE49-F238E27FC236}">
                <a16:creationId xmlns:a16="http://schemas.microsoft.com/office/drawing/2014/main" id="{E512BF53-F206-89BB-63DE-6617CA8AA92C}"/>
              </a:ext>
            </a:extLst>
          </p:cNvPr>
          <p:cNvSpPr>
            <a:spLocks noGrp="1"/>
          </p:cNvSpPr>
          <p:nvPr>
            <p:ph type="sldNum" sz="quarter" idx="5"/>
          </p:nvPr>
        </p:nvSpPr>
        <p:spPr/>
        <p:txBody>
          <a:bodyPr/>
          <a:lstStyle/>
          <a:p>
            <a:fld id="{B4B3D188-B113-4067-B9A5-47AE6FCF02F7}" type="slidenum">
              <a:rPr lang="fr-FR" smtClean="0"/>
              <a:t>23</a:t>
            </a:fld>
            <a:endParaRPr lang="fr-FR"/>
          </a:p>
        </p:txBody>
      </p:sp>
    </p:spTree>
    <p:extLst>
      <p:ext uri="{BB962C8B-B14F-4D97-AF65-F5344CB8AC3E}">
        <p14:creationId xmlns:p14="http://schemas.microsoft.com/office/powerpoint/2010/main" val="15663353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L'employeur cotisant doit s'acquitter spontanément des cotisations qu'il a lui-même calculées, à l'échéance qui lui est applicable en fonction de ses effectifs et de la périodicité de sa paie.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Depuis, la loi du 30 avril 1930 (L. 30 avr. 1930, JO 1</a:t>
            </a:r>
            <a:r>
              <a:rPr lang="fr-FR" baseline="30000" dirty="0"/>
              <a:t>er</a:t>
            </a:r>
            <a:r>
              <a:rPr lang="fr-FR" dirty="0"/>
              <a:t> mai) l'employeur calcule les cotisations et contributions dues et en verse le montant auprès de chaque caisse dont il est redevable dans le même temps où il fait sa déclaration. Ce système déclaratif, qui fait de l'employeur l'ordonnateur d'une importante partie des recettes de la sécurité sociale, a, du fait de </a:t>
            </a:r>
            <a:r>
              <a:rPr lang="fr-FR" u="sng" dirty="0"/>
              <a:t>l'article L. 243-7 du Code de la sécurité sociale</a:t>
            </a:r>
            <a:r>
              <a:rPr lang="fr-FR" dirty="0"/>
              <a:t>, comme corollaire la possibilité pour l'Urssaf compétente de vérifier si le paiement des cotisations et des contributions sociales sur les rémunérations a été réalisé en conformité avec les obligations légales, dans les délais et pour un montant exact</a:t>
            </a:r>
          </a:p>
          <a:p>
            <a:endParaRPr lang="fr-FR" dirty="0"/>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24</a:t>
            </a:fld>
            <a:endParaRPr lang="fr-FR"/>
          </a:p>
        </p:txBody>
      </p:sp>
    </p:spTree>
    <p:extLst>
      <p:ext uri="{BB962C8B-B14F-4D97-AF65-F5344CB8AC3E}">
        <p14:creationId xmlns:p14="http://schemas.microsoft.com/office/powerpoint/2010/main" val="14163515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B6CE8-B84B-23EB-1BFC-41E7357FB92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FDBE8BE-D976-68DD-F981-C71FD553DA6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1006928-CF11-81B0-3ACA-88202622C4BE}"/>
              </a:ext>
            </a:extLst>
          </p:cNvPr>
          <p:cNvSpPr>
            <a:spLocks noGrp="1"/>
          </p:cNvSpPr>
          <p:nvPr>
            <p:ph type="body" idx="1"/>
          </p:nvPr>
        </p:nvSpPr>
        <p:spPr/>
        <p:txBody>
          <a:bodyPr/>
          <a:lstStyle/>
          <a:p>
            <a:r>
              <a:rPr lang="fr-FR" dirty="0"/>
              <a:t>Voir JCP 26</a:t>
            </a:r>
          </a:p>
        </p:txBody>
      </p:sp>
      <p:sp>
        <p:nvSpPr>
          <p:cNvPr id="4" name="Espace réservé du numéro de diapositive 3">
            <a:extLst>
              <a:ext uri="{FF2B5EF4-FFF2-40B4-BE49-F238E27FC236}">
                <a16:creationId xmlns:a16="http://schemas.microsoft.com/office/drawing/2014/main" id="{0F176EB1-F675-DAD8-126F-FD48C84BAE9F}"/>
              </a:ext>
            </a:extLst>
          </p:cNvPr>
          <p:cNvSpPr>
            <a:spLocks noGrp="1"/>
          </p:cNvSpPr>
          <p:nvPr>
            <p:ph type="sldNum" sz="quarter" idx="5"/>
          </p:nvPr>
        </p:nvSpPr>
        <p:spPr/>
        <p:txBody>
          <a:bodyPr/>
          <a:lstStyle/>
          <a:p>
            <a:fld id="{B4B3D188-B113-4067-B9A5-47AE6FCF02F7}" type="slidenum">
              <a:rPr lang="fr-FR" smtClean="0"/>
              <a:t>25</a:t>
            </a:fld>
            <a:endParaRPr lang="fr-FR"/>
          </a:p>
        </p:txBody>
      </p:sp>
    </p:spTree>
    <p:extLst>
      <p:ext uri="{BB962C8B-B14F-4D97-AF65-F5344CB8AC3E}">
        <p14:creationId xmlns:p14="http://schemas.microsoft.com/office/powerpoint/2010/main" val="34826067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72B0E-456B-AB1A-6A10-371D9EDA063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601B066-BABB-2FCB-04BC-13FF78AF62B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7A01F3E-9E31-5AB8-6086-B8C735DF0692}"/>
              </a:ext>
            </a:extLst>
          </p:cNvPr>
          <p:cNvSpPr>
            <a:spLocks noGrp="1"/>
          </p:cNvSpPr>
          <p:nvPr>
            <p:ph type="body" idx="1"/>
          </p:nvPr>
        </p:nvSpPr>
        <p:spPr/>
        <p:txBody>
          <a:bodyPr/>
          <a:lstStyle/>
          <a:p>
            <a:r>
              <a:rPr lang="fr-FR" dirty="0"/>
              <a:t>Voir JCP 26</a:t>
            </a:r>
          </a:p>
        </p:txBody>
      </p:sp>
      <p:sp>
        <p:nvSpPr>
          <p:cNvPr id="4" name="Espace réservé du numéro de diapositive 3">
            <a:extLst>
              <a:ext uri="{FF2B5EF4-FFF2-40B4-BE49-F238E27FC236}">
                <a16:creationId xmlns:a16="http://schemas.microsoft.com/office/drawing/2014/main" id="{1FEC9BC3-D7A3-90BC-8242-A80F49FB4F70}"/>
              </a:ext>
            </a:extLst>
          </p:cNvPr>
          <p:cNvSpPr>
            <a:spLocks noGrp="1"/>
          </p:cNvSpPr>
          <p:nvPr>
            <p:ph type="sldNum" sz="quarter" idx="5"/>
          </p:nvPr>
        </p:nvSpPr>
        <p:spPr/>
        <p:txBody>
          <a:bodyPr/>
          <a:lstStyle/>
          <a:p>
            <a:fld id="{B4B3D188-B113-4067-B9A5-47AE6FCF02F7}" type="slidenum">
              <a:rPr lang="fr-FR" smtClean="0"/>
              <a:t>26</a:t>
            </a:fld>
            <a:endParaRPr lang="fr-FR"/>
          </a:p>
        </p:txBody>
      </p:sp>
    </p:spTree>
    <p:extLst>
      <p:ext uri="{BB962C8B-B14F-4D97-AF65-F5344CB8AC3E}">
        <p14:creationId xmlns:p14="http://schemas.microsoft.com/office/powerpoint/2010/main" val="2428062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45D69-2FAC-7378-4C3F-3E06E3769C0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EE8FDB8-0650-CB4A-08E6-0665D5135AE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FC6E34B-AD8B-EBC2-AD27-B014520764D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0237494-6B1A-988C-C4AC-F96ED9DB5542}"/>
              </a:ext>
            </a:extLst>
          </p:cNvPr>
          <p:cNvSpPr>
            <a:spLocks noGrp="1"/>
          </p:cNvSpPr>
          <p:nvPr>
            <p:ph type="sldNum" sz="quarter" idx="5"/>
          </p:nvPr>
        </p:nvSpPr>
        <p:spPr/>
        <p:txBody>
          <a:bodyPr/>
          <a:lstStyle/>
          <a:p>
            <a:fld id="{B4B3D188-B113-4067-B9A5-47AE6FCF02F7}" type="slidenum">
              <a:rPr lang="fr-FR" smtClean="0"/>
              <a:t>3</a:t>
            </a:fld>
            <a:endParaRPr lang="fr-FR"/>
          </a:p>
        </p:txBody>
      </p:sp>
    </p:spTree>
    <p:extLst>
      <p:ext uri="{BB962C8B-B14F-4D97-AF65-F5344CB8AC3E}">
        <p14:creationId xmlns:p14="http://schemas.microsoft.com/office/powerpoint/2010/main" val="2774443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4</a:t>
            </a:fld>
            <a:endParaRPr lang="fr-FR"/>
          </a:p>
        </p:txBody>
      </p:sp>
    </p:spTree>
    <p:extLst>
      <p:ext uri="{BB962C8B-B14F-4D97-AF65-F5344CB8AC3E}">
        <p14:creationId xmlns:p14="http://schemas.microsoft.com/office/powerpoint/2010/main" val="21484966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5</a:t>
            </a:fld>
            <a:endParaRPr lang="fr-FR"/>
          </a:p>
        </p:txBody>
      </p:sp>
    </p:spTree>
    <p:extLst>
      <p:ext uri="{BB962C8B-B14F-4D97-AF65-F5344CB8AC3E}">
        <p14:creationId xmlns:p14="http://schemas.microsoft.com/office/powerpoint/2010/main" val="3365942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endParaRPr lang="fr-FR" sz="1000" dirty="0"/>
          </a:p>
          <a:p>
            <a:pPr marL="0" marR="0" lvl="0" indent="0" algn="just" defTabSz="914400" rtl="0" eaLnBrk="1" fontAlgn="auto" latinLnBrk="0" hangingPunct="1">
              <a:lnSpc>
                <a:spcPct val="100000"/>
              </a:lnSpc>
              <a:spcBef>
                <a:spcPts val="0"/>
              </a:spcBef>
              <a:spcAft>
                <a:spcPts val="0"/>
              </a:spcAft>
              <a:buClrTx/>
              <a:buSzTx/>
              <a:buFontTx/>
              <a:buNone/>
              <a:tabLst/>
              <a:defRPr/>
            </a:pPr>
            <a:r>
              <a:rPr lang="fr-FR" sz="1000" dirty="0"/>
              <a:t>Recevabilité de l’action du syndicat : En cas de manquement, toute personne justifiant d’un intérêt à agir peut saisir le juge pour demander le respect de ces obligations </a:t>
            </a:r>
            <a:r>
              <a:rPr lang="fr-FR" sz="1000" i="1" dirty="0"/>
              <a:t>(C. com., art. L. 225-102-5).</a:t>
            </a:r>
            <a:r>
              <a:rPr lang="fr-FR" sz="1000" dirty="0"/>
              <a:t> La Fédération SUD PTT avait saisi le Tribunal judiciaire de Paris en 2021 pour contester la conformité du plan publié par La Poste. Et pointant, entre autres, un recours intensif et sans contrôle, dans certaines filiales, à une </a:t>
            </a:r>
            <a:r>
              <a:rPr lang="fr-FR" sz="1000" u="sng" dirty="0"/>
              <a:t>main-d'œuvre sous-traitée</a:t>
            </a:r>
            <a:r>
              <a:rPr lang="fr-FR" sz="1000" dirty="0"/>
              <a:t> et </a:t>
            </a:r>
            <a:r>
              <a:rPr lang="fr-FR" sz="1000" u="sng" dirty="0"/>
              <a:t>l'absence de prise en compte adéquate des risques liés au travail dissimulé</a:t>
            </a:r>
            <a:r>
              <a:rPr lang="fr-FR" sz="1000" dirty="0"/>
              <a:t>.</a:t>
            </a:r>
          </a:p>
          <a:p>
            <a:pPr algn="just"/>
            <a:endParaRPr lang="fr-FR" dirty="0"/>
          </a:p>
          <a:p>
            <a:pPr algn="just"/>
            <a:r>
              <a:rPr lang="fr-FR" dirty="0"/>
              <a:t>La Cour d’appel de Paris a confirmé ce jugement le 17 juin dernier. Elle rappelle que la cartographie, « destinée à l’identification, l’analyse et la hiérarchisation » des risques, doit être élaborée « en considération du critère déterminant de gravité », afin de recenser « les domaines les plus susceptibles de se produire et d’être les plus graves ». En l’espèce, la cartographie présentée se caractérisait, selon les juges, par « un trop haut niveau de généralité », insuffisant pour répondre aux exigences légales. S’agissant du mécanisme d’alerte, elle précise qu’il doit être établi « en concertation avec les organisations syndicales représentatives », ce qui implique « un échange en vue, et donc en amont, de son élaboration ». La Poste n’ayant pas justifié d’un tel dialogue, la cour confirme l’injonction prononcée par les premiers juges. Enfin, la cour estime que le compte rendu de mise en œuvre effective du plan de vigilance ne permettait pas « de servir de bilan utile pour orienter l’action en matière de vigilance », dans la mesure où il fait essentiellement état d’indicateurs choisis par La Poste, mais ne donne aucune explication sur la mise en œuvre et les effets des mesures de vigilance prévues propres à identifier les risques et à prévenir les atteintes graves.</a:t>
            </a:r>
          </a:p>
          <a:p>
            <a:pPr algn="just"/>
            <a:endParaRPr lang="fr-FR" dirty="0"/>
          </a:p>
          <a:p>
            <a:endParaRPr lang="fr-FR" dirty="0"/>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6</a:t>
            </a:fld>
            <a:endParaRPr lang="fr-FR"/>
          </a:p>
        </p:txBody>
      </p:sp>
    </p:spTree>
    <p:extLst>
      <p:ext uri="{BB962C8B-B14F-4D97-AF65-F5344CB8AC3E}">
        <p14:creationId xmlns:p14="http://schemas.microsoft.com/office/powerpoint/2010/main" val="2563588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0AE25-3EC0-8E77-870E-C414685DA75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0AA8A48-62C9-00CF-2361-FAD0E1D9519B}"/>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169B0C2-EB28-C1A6-A022-EB6E288F7E45}"/>
              </a:ext>
            </a:extLst>
          </p:cNvPr>
          <p:cNvSpPr>
            <a:spLocks noGrp="1"/>
          </p:cNvSpPr>
          <p:nvPr>
            <p:ph type="body" idx="1"/>
          </p:nvPr>
        </p:nvSpPr>
        <p:spPr/>
        <p:txBody>
          <a:bodyPr/>
          <a:lstStyle/>
          <a:p>
            <a:pPr algn="just"/>
            <a:endParaRPr lang="fr-FR" sz="1000" dirty="0"/>
          </a:p>
          <a:p>
            <a:pPr marL="0" marR="0" lvl="0" indent="0" algn="just" defTabSz="914400" rtl="0" eaLnBrk="1" fontAlgn="auto" latinLnBrk="0" hangingPunct="1">
              <a:lnSpc>
                <a:spcPct val="100000"/>
              </a:lnSpc>
              <a:spcBef>
                <a:spcPts val="0"/>
              </a:spcBef>
              <a:spcAft>
                <a:spcPts val="0"/>
              </a:spcAft>
              <a:buClrTx/>
              <a:buSzTx/>
              <a:buFontTx/>
              <a:buNone/>
              <a:tabLst/>
              <a:defRPr/>
            </a:pPr>
            <a:r>
              <a:rPr lang="fr-FR" sz="1000" dirty="0"/>
              <a:t>Recevabilité de l’action du syndicat : En cas de manquement, toute personne justifiant d’un intérêt à agir peut saisir le juge pour demander le respect de ces obligations </a:t>
            </a:r>
            <a:r>
              <a:rPr lang="fr-FR" sz="1000" i="1" dirty="0"/>
              <a:t>(C. com., art. L. 225-102-5).</a:t>
            </a:r>
            <a:r>
              <a:rPr lang="fr-FR" sz="1000" dirty="0"/>
              <a:t> La Fédération SUD PTT avait saisi le Tribunal judiciaire de Paris en 2021 pour contester la conformité du plan publié par La Poste. Et pointant, entre autres, un recours intensif et sans contrôle, dans certaines filiales, à une </a:t>
            </a:r>
            <a:r>
              <a:rPr lang="fr-FR" sz="1000" u="sng" dirty="0"/>
              <a:t>main-d'œuvre sous-traitée</a:t>
            </a:r>
            <a:r>
              <a:rPr lang="fr-FR" sz="1000" dirty="0"/>
              <a:t> et </a:t>
            </a:r>
            <a:r>
              <a:rPr lang="fr-FR" sz="1000" u="sng" dirty="0"/>
              <a:t>l'absence de prise en compte adéquate des risques liés au travail dissimulé</a:t>
            </a:r>
            <a:r>
              <a:rPr lang="fr-FR" sz="1000" dirty="0"/>
              <a:t>.</a:t>
            </a:r>
          </a:p>
          <a:p>
            <a:pPr algn="just"/>
            <a:endParaRPr lang="fr-FR" dirty="0"/>
          </a:p>
          <a:p>
            <a:pPr algn="just"/>
            <a:r>
              <a:rPr lang="fr-FR" dirty="0"/>
              <a:t>La Cour d’appel de Paris a confirmé ce jugement le 17 juin dernier. Elle rappelle que la cartographie, « destinée à l’identification, l’analyse et la hiérarchisation » des risques, doit être élaborée « en considération du critère déterminant de gravité », afin de recenser « les domaines les plus susceptibles de se produire et d’être les plus graves ». En l’espèce, la cartographie présentée se caractérisait, selon les juges, par « un trop haut niveau de généralité », insuffisant pour répondre aux exigences légales. S’agissant du mécanisme d’alerte, elle précise qu’il doit être établi « en concertation avec les organisations syndicales représentatives », ce qui implique « un échange en vue, et donc en amont, de son élaboration ». La Poste n’ayant pas justifié d’un tel dialogue, la cour confirme l’injonction prononcée par les premiers juges. Enfin, la cour estime que le compte rendu de mise en œuvre effective du plan de vigilance ne permettait pas « de servir de bilan utile pour orienter l’action en matière de vigilance », dans la mesure où il fait essentiellement état d’indicateurs choisis par La Poste, mais ne donne aucune explication sur la mise en œuvre et les effets des mesures de vigilance prévues propres à identifier les risques et à prévenir les atteintes graves.</a:t>
            </a:r>
          </a:p>
          <a:p>
            <a:pPr algn="just"/>
            <a:endParaRPr lang="fr-FR" dirty="0"/>
          </a:p>
          <a:p>
            <a:endParaRPr lang="fr-FR" dirty="0"/>
          </a:p>
        </p:txBody>
      </p:sp>
      <p:sp>
        <p:nvSpPr>
          <p:cNvPr id="4" name="Espace réservé du numéro de diapositive 3">
            <a:extLst>
              <a:ext uri="{FF2B5EF4-FFF2-40B4-BE49-F238E27FC236}">
                <a16:creationId xmlns:a16="http://schemas.microsoft.com/office/drawing/2014/main" id="{53C44D0A-2692-0008-1082-137CA7FB1AC6}"/>
              </a:ext>
            </a:extLst>
          </p:cNvPr>
          <p:cNvSpPr>
            <a:spLocks noGrp="1"/>
          </p:cNvSpPr>
          <p:nvPr>
            <p:ph type="sldNum" sz="quarter" idx="5"/>
          </p:nvPr>
        </p:nvSpPr>
        <p:spPr/>
        <p:txBody>
          <a:bodyPr/>
          <a:lstStyle/>
          <a:p>
            <a:fld id="{B4B3D188-B113-4067-B9A5-47AE6FCF02F7}" type="slidenum">
              <a:rPr lang="fr-FR" smtClean="0"/>
              <a:t>7</a:t>
            </a:fld>
            <a:endParaRPr lang="fr-FR"/>
          </a:p>
        </p:txBody>
      </p:sp>
    </p:spTree>
    <p:extLst>
      <p:ext uri="{BB962C8B-B14F-4D97-AF65-F5344CB8AC3E}">
        <p14:creationId xmlns:p14="http://schemas.microsoft.com/office/powerpoint/2010/main" val="1124906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4B3D188-B113-4067-B9A5-47AE6FCF02F7}" type="slidenum">
              <a:rPr lang="fr-FR" smtClean="0"/>
              <a:t>8</a:t>
            </a:fld>
            <a:endParaRPr lang="fr-FR"/>
          </a:p>
        </p:txBody>
      </p:sp>
    </p:spTree>
    <p:extLst>
      <p:ext uri="{BB962C8B-B14F-4D97-AF65-F5344CB8AC3E}">
        <p14:creationId xmlns:p14="http://schemas.microsoft.com/office/powerpoint/2010/main" val="1464215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B6124-C0C2-0A4C-AB4B-902CBD34919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1F7FB33-0AB3-C802-55DE-2E4FE3006A6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3F319B3-2C85-1A2C-429E-1F30B735103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E49DE38-006B-8AEB-8A48-88680FE3935C}"/>
              </a:ext>
            </a:extLst>
          </p:cNvPr>
          <p:cNvSpPr>
            <a:spLocks noGrp="1"/>
          </p:cNvSpPr>
          <p:nvPr>
            <p:ph type="sldNum" sz="quarter" idx="5"/>
          </p:nvPr>
        </p:nvSpPr>
        <p:spPr/>
        <p:txBody>
          <a:bodyPr/>
          <a:lstStyle/>
          <a:p>
            <a:fld id="{B4B3D188-B113-4067-B9A5-47AE6FCF02F7}" type="slidenum">
              <a:rPr lang="fr-FR" smtClean="0"/>
              <a:t>9</a:t>
            </a:fld>
            <a:endParaRPr lang="fr-FR"/>
          </a:p>
        </p:txBody>
      </p:sp>
    </p:spTree>
    <p:extLst>
      <p:ext uri="{BB962C8B-B14F-4D97-AF65-F5344CB8AC3E}">
        <p14:creationId xmlns:p14="http://schemas.microsoft.com/office/powerpoint/2010/main" val="3285850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04420DC7-76AC-4168-8AB3-1C95CA4D83E0}" type="datetimeFigureOut">
              <a:rPr lang="fr-FR" smtClean="0"/>
              <a:t>17/10/2025</a:t>
            </a:fld>
            <a:endParaRPr lang="fr-F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fr-F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8347DE91-A5D1-4FD9-9AEC-71D5E85D72E6}" type="slidenum">
              <a:rPr lang="fr-FR" smtClean="0"/>
              <a:t>‹N°›</a:t>
            </a:fld>
            <a:endParaRPr lang="fr-FR"/>
          </a:p>
        </p:txBody>
      </p:sp>
    </p:spTree>
    <p:extLst>
      <p:ext uri="{BB962C8B-B14F-4D97-AF65-F5344CB8AC3E}">
        <p14:creationId xmlns:p14="http://schemas.microsoft.com/office/powerpoint/2010/main" val="102530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4420DC7-76AC-4168-8AB3-1C95CA4D83E0}" type="datetimeFigureOut">
              <a:rPr lang="fr-FR" smtClean="0"/>
              <a:t>17/10/2025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347DE91-A5D1-4FD9-9AEC-71D5E85D72E6}" type="slidenum">
              <a:rPr lang="fr-FR" smtClean="0"/>
              <a:t>‹N°›</a:t>
            </a:fld>
            <a:endParaRPr lang="fr-FR"/>
          </a:p>
        </p:txBody>
      </p:sp>
    </p:spTree>
    <p:extLst>
      <p:ext uri="{BB962C8B-B14F-4D97-AF65-F5344CB8AC3E}">
        <p14:creationId xmlns:p14="http://schemas.microsoft.com/office/powerpoint/2010/main" val="3007618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04420DC7-76AC-4168-8AB3-1C95CA4D83E0}" type="datetimeFigureOut">
              <a:rPr lang="fr-FR" smtClean="0"/>
              <a:t>17/10/2025</a:t>
            </a:fld>
            <a:endParaRPr lang="fr-FR"/>
          </a:p>
        </p:txBody>
      </p:sp>
      <p:sp>
        <p:nvSpPr>
          <p:cNvPr id="5" name="Footer Placeholder 4"/>
          <p:cNvSpPr>
            <a:spLocks noGrp="1"/>
          </p:cNvSpPr>
          <p:nvPr>
            <p:ph type="ftr" sz="quarter" idx="11"/>
          </p:nvPr>
        </p:nvSpPr>
        <p:spPr>
          <a:xfrm>
            <a:off x="774923" y="5951811"/>
            <a:ext cx="7896279" cy="365125"/>
          </a:xfrm>
        </p:spPr>
        <p:txBody>
          <a:bodyPr/>
          <a:lstStyle/>
          <a:p>
            <a:endParaRPr lang="fr-F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8347DE91-A5D1-4FD9-9AEC-71D5E85D72E6}" type="slidenum">
              <a:rPr lang="fr-FR" smtClean="0"/>
              <a:t>‹N°›</a:t>
            </a:fld>
            <a:endParaRPr lang="fr-FR"/>
          </a:p>
        </p:txBody>
      </p:sp>
    </p:spTree>
    <p:extLst>
      <p:ext uri="{BB962C8B-B14F-4D97-AF65-F5344CB8AC3E}">
        <p14:creationId xmlns:p14="http://schemas.microsoft.com/office/powerpoint/2010/main" val="4180215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4420DC7-76AC-4168-8AB3-1C95CA4D83E0}" type="datetimeFigureOut">
              <a:rPr lang="fr-FR" smtClean="0"/>
              <a:t>17/10/2025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10558300" y="5956137"/>
            <a:ext cx="1052508" cy="365125"/>
          </a:xfrm>
        </p:spPr>
        <p:txBody>
          <a:bodyPr/>
          <a:lstStyle/>
          <a:p>
            <a:fld id="{8347DE91-A5D1-4FD9-9AEC-71D5E85D72E6}" type="slidenum">
              <a:rPr lang="fr-FR" smtClean="0"/>
              <a:t>‹N°›</a:t>
            </a:fld>
            <a:endParaRPr lang="fr-FR"/>
          </a:p>
        </p:txBody>
      </p:sp>
    </p:spTree>
    <p:extLst>
      <p:ext uri="{BB962C8B-B14F-4D97-AF65-F5344CB8AC3E}">
        <p14:creationId xmlns:p14="http://schemas.microsoft.com/office/powerpoint/2010/main" val="3100379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fr-FR"/>
              <a:t>Modifiez le style du titre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04420DC7-76AC-4168-8AB3-1C95CA4D83E0}" type="datetimeFigureOut">
              <a:rPr lang="fr-FR" smtClean="0"/>
              <a:t>17/10/2025</a:t>
            </a:fld>
            <a:endParaRPr lang="fr-F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fr-F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8347DE91-A5D1-4FD9-9AEC-71D5E85D72E6}" type="slidenum">
              <a:rPr lang="fr-FR" smtClean="0"/>
              <a:t>‹N°›</a:t>
            </a:fld>
            <a:endParaRPr lang="fr-FR"/>
          </a:p>
        </p:txBody>
      </p:sp>
    </p:spTree>
    <p:extLst>
      <p:ext uri="{BB962C8B-B14F-4D97-AF65-F5344CB8AC3E}">
        <p14:creationId xmlns:p14="http://schemas.microsoft.com/office/powerpoint/2010/main" val="2630393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4420DC7-76AC-4168-8AB3-1C95CA4D83E0}" type="datetimeFigureOut">
              <a:rPr lang="fr-FR" smtClean="0"/>
              <a:t>17/10/2025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347DE91-A5D1-4FD9-9AEC-71D5E85D72E6}" type="slidenum">
              <a:rPr lang="fr-FR" smtClean="0"/>
              <a:t>‹N°›</a:t>
            </a:fld>
            <a:endParaRPr lang="fr-FR"/>
          </a:p>
        </p:txBody>
      </p:sp>
    </p:spTree>
    <p:extLst>
      <p:ext uri="{BB962C8B-B14F-4D97-AF65-F5344CB8AC3E}">
        <p14:creationId xmlns:p14="http://schemas.microsoft.com/office/powerpoint/2010/main" val="3030013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4420DC7-76AC-4168-8AB3-1C95CA4D83E0}" type="datetimeFigureOut">
              <a:rPr lang="fr-FR" smtClean="0"/>
              <a:t>17/10/2025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347DE91-A5D1-4FD9-9AEC-71D5E85D72E6}" type="slidenum">
              <a:rPr lang="fr-FR" smtClean="0"/>
              <a:t>‹N°›</a:t>
            </a:fld>
            <a:endParaRPr lang="fr-FR"/>
          </a:p>
        </p:txBody>
      </p:sp>
    </p:spTree>
    <p:extLst>
      <p:ext uri="{BB962C8B-B14F-4D97-AF65-F5344CB8AC3E}">
        <p14:creationId xmlns:p14="http://schemas.microsoft.com/office/powerpoint/2010/main" val="1682472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4420DC7-76AC-4168-8AB3-1C95CA4D83E0}" type="datetimeFigureOut">
              <a:rPr lang="fr-FR" smtClean="0"/>
              <a:t>17/10/2025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347DE91-A5D1-4FD9-9AEC-71D5E85D72E6}" type="slidenum">
              <a:rPr lang="fr-FR" smtClean="0"/>
              <a:t>‹N°›</a:t>
            </a:fld>
            <a:endParaRPr lang="fr-FR"/>
          </a:p>
        </p:txBody>
      </p:sp>
    </p:spTree>
    <p:extLst>
      <p:ext uri="{BB962C8B-B14F-4D97-AF65-F5344CB8AC3E}">
        <p14:creationId xmlns:p14="http://schemas.microsoft.com/office/powerpoint/2010/main" val="124156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420DC7-76AC-4168-8AB3-1C95CA4D83E0}" type="datetimeFigureOut">
              <a:rPr lang="fr-FR" smtClean="0"/>
              <a:t>17/10/2025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347DE91-A5D1-4FD9-9AEC-71D5E85D72E6}" type="slidenum">
              <a:rPr lang="fr-FR" smtClean="0"/>
              <a:t>‹N°›</a:t>
            </a:fld>
            <a:endParaRPr lang="fr-FR"/>
          </a:p>
        </p:txBody>
      </p:sp>
    </p:spTree>
    <p:extLst>
      <p:ext uri="{BB962C8B-B14F-4D97-AF65-F5344CB8AC3E}">
        <p14:creationId xmlns:p14="http://schemas.microsoft.com/office/powerpoint/2010/main" val="1031340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fr-FR"/>
              <a:t>Modifiez le style du titre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04420DC7-76AC-4168-8AB3-1C95CA4D83E0}" type="datetimeFigureOut">
              <a:rPr lang="fr-FR" smtClean="0"/>
              <a:t>17/10/2025</a:t>
            </a:fld>
            <a:endParaRPr lang="fr-F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347DE91-A5D1-4FD9-9AEC-71D5E85D72E6}" type="slidenum">
              <a:rPr lang="fr-FR" smtClean="0"/>
              <a:t>‹N°›</a:t>
            </a:fld>
            <a:endParaRPr lang="fr-FR"/>
          </a:p>
        </p:txBody>
      </p:sp>
    </p:spTree>
    <p:extLst>
      <p:ext uri="{BB962C8B-B14F-4D97-AF65-F5344CB8AC3E}">
        <p14:creationId xmlns:p14="http://schemas.microsoft.com/office/powerpoint/2010/main" val="1469753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4420DC7-76AC-4168-8AB3-1C95CA4D83E0}" type="datetimeFigureOut">
              <a:rPr lang="fr-FR" smtClean="0"/>
              <a:t>17/10/2025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347DE91-A5D1-4FD9-9AEC-71D5E85D72E6}" type="slidenum">
              <a:rPr lang="fr-FR" smtClean="0"/>
              <a:t>‹N°›</a:t>
            </a:fld>
            <a:endParaRPr lang="fr-FR"/>
          </a:p>
        </p:txBody>
      </p:sp>
    </p:spTree>
    <p:extLst>
      <p:ext uri="{BB962C8B-B14F-4D97-AF65-F5344CB8AC3E}">
        <p14:creationId xmlns:p14="http://schemas.microsoft.com/office/powerpoint/2010/main" val="3966782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04420DC7-76AC-4168-8AB3-1C95CA4D83E0}" type="datetimeFigureOut">
              <a:rPr lang="fr-FR" smtClean="0"/>
              <a:t>17/10/2025</a:t>
            </a:fld>
            <a:endParaRPr lang="fr-F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fr-F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8347DE91-A5D1-4FD9-9AEC-71D5E85D72E6}" type="slidenum">
              <a:rPr lang="fr-FR" smtClean="0"/>
              <a:t>‹N°›</a:t>
            </a:fld>
            <a:endParaRPr lang="fr-F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Tree>
    <p:extLst>
      <p:ext uri="{BB962C8B-B14F-4D97-AF65-F5344CB8AC3E}">
        <p14:creationId xmlns:p14="http://schemas.microsoft.com/office/powerpoint/2010/main" val="42617353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lexis360intelligence.fr/document/JP_KODCASS-0539555_0KRH?doc_type=jurisprudence_courcassation&amp;source_nav=PS_KPRE-708858_0KU2&amp;source=renvoi"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legifrance.gouv.fr/juri/id/JURITEXT000051823303?init=true&amp;page=1&amp;query=25-11.250&amp;searchField=ALL&amp;tab_selection=al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lexis360intelligence.fr/document/JP_KODCASS-0538301_0KRH?doc_type=jurisprudence_courcassation&amp;source_nav=PS_KPRE-708860_0KU2&amp;source=renvoi"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lexis360intelligence.fr/document/JP_KODCASS-0539093_0KRH?doc_type=jurisprudence_courcassation&amp;source_nav=PS_KPRE-708859_0KU2&amp;source=renvoi"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anact.fr/sites/default/files/2025-09/guide-e%CC%81valuation-diffe%CC%81rencie%CC%81e.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www.justice.gouv.fr/sites/default/files/2025-09/JUSK2521049N.pdf" TargetMode="External"/><Relationship Id="rId4" Type="http://schemas.openxmlformats.org/officeDocument/2006/relationships/hyperlink" Target="https://travail-emploi.gouv.fr/la-prevention-du-stress-au-travai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DB691D59-8F51-4DD8-AD41-D568D29B0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74" name="Rectangle 73">
            <a:extLst>
              <a:ext uri="{FF2B5EF4-FFF2-40B4-BE49-F238E27FC236}">
                <a16:creationId xmlns:a16="http://schemas.microsoft.com/office/drawing/2014/main" id="{204AEF18-0627-48F3-9B3D-F7E8F050B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76" name="Rectangle 75">
            <a:extLst>
              <a:ext uri="{FF2B5EF4-FFF2-40B4-BE49-F238E27FC236}">
                <a16:creationId xmlns:a16="http://schemas.microsoft.com/office/drawing/2014/main" id="{CEAEE08A-C572-438F-9753-B0D527A51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78" name="Rectangle 77">
            <a:extLst>
              <a:ext uri="{FF2B5EF4-FFF2-40B4-BE49-F238E27FC236}">
                <a16:creationId xmlns:a16="http://schemas.microsoft.com/office/drawing/2014/main" id="{DB93146F-62ED-4C59-844C-0935D0FB50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useBgFill="1">
        <p:nvSpPr>
          <p:cNvPr id="80" name="Rectangle 79">
            <a:extLst>
              <a:ext uri="{FF2B5EF4-FFF2-40B4-BE49-F238E27FC236}">
                <a16:creationId xmlns:a16="http://schemas.microsoft.com/office/drawing/2014/main" id="{0883F11E-ECB3-4046-A121-A45C6FF631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792C8E7-0427-5BCF-7342-A7BE096B508B}"/>
              </a:ext>
            </a:extLst>
          </p:cNvPr>
          <p:cNvSpPr>
            <a:spLocks noGrp="1"/>
          </p:cNvSpPr>
          <p:nvPr>
            <p:ph type="title"/>
          </p:nvPr>
        </p:nvSpPr>
        <p:spPr>
          <a:xfrm>
            <a:off x="581192" y="1370517"/>
            <a:ext cx="5708356" cy="1982571"/>
          </a:xfrm>
        </p:spPr>
        <p:txBody>
          <a:bodyPr vert="horz" lIns="91440" tIns="45720" rIns="91440" bIns="45720" rtlCol="0" anchor="b">
            <a:normAutofit/>
          </a:bodyPr>
          <a:lstStyle/>
          <a:p>
            <a:pPr algn="ctr"/>
            <a:r>
              <a:rPr lang="en-US" sz="3600" b="1" dirty="0">
                <a:solidFill>
                  <a:schemeClr val="accent1"/>
                </a:solidFill>
              </a:rPr>
              <a:t>REVUE D’ACTUALITE </a:t>
            </a:r>
            <a:br>
              <a:rPr lang="en-US" sz="3600" b="1" dirty="0">
                <a:solidFill>
                  <a:schemeClr val="accent1"/>
                </a:solidFill>
              </a:rPr>
            </a:br>
            <a:r>
              <a:rPr lang="en-US" sz="3600" b="1" dirty="0">
                <a:solidFill>
                  <a:schemeClr val="accent1"/>
                </a:solidFill>
              </a:rPr>
              <a:t>Sept – Oct 2025</a:t>
            </a:r>
          </a:p>
        </p:txBody>
      </p:sp>
      <p:sp>
        <p:nvSpPr>
          <p:cNvPr id="82" name="Rectangle 81">
            <a:extLst>
              <a:ext uri="{FF2B5EF4-FFF2-40B4-BE49-F238E27FC236}">
                <a16:creationId xmlns:a16="http://schemas.microsoft.com/office/drawing/2014/main" id="{5CF77191-9839-40D9-B04E-85DF01BB02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052796"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84" name="Rectangle 83">
            <a:extLst>
              <a:ext uri="{FF2B5EF4-FFF2-40B4-BE49-F238E27FC236}">
                <a16:creationId xmlns:a16="http://schemas.microsoft.com/office/drawing/2014/main" id="{BF007B11-F4C3-4A9E-AAA8-D52C8C1AD9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91306" y="457200"/>
            <a:ext cx="3052798"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86" name="Rectangle 85">
            <a:extLst>
              <a:ext uri="{FF2B5EF4-FFF2-40B4-BE49-F238E27FC236}">
                <a16:creationId xmlns:a16="http://schemas.microsoft.com/office/drawing/2014/main" id="{871D0F6C-C993-4E97-A103-9448E35FE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6079" y="453643"/>
            <a:ext cx="5009388"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88" name="Rectangle 87">
            <a:extLst>
              <a:ext uri="{FF2B5EF4-FFF2-40B4-BE49-F238E27FC236}">
                <a16:creationId xmlns:a16="http://schemas.microsoft.com/office/drawing/2014/main" id="{7B28B346-1639-4F05-9EBC-808A9DC665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6079" y="723899"/>
            <a:ext cx="5009388"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pic>
        <p:nvPicPr>
          <p:cNvPr id="3" name="Image 2">
            <a:extLst>
              <a:ext uri="{FF2B5EF4-FFF2-40B4-BE49-F238E27FC236}">
                <a16:creationId xmlns:a16="http://schemas.microsoft.com/office/drawing/2014/main" id="{8FB48D35-02F1-1CB4-DB28-F897C6B529AA}"/>
              </a:ext>
            </a:extLst>
          </p:cNvPr>
          <p:cNvPicPr>
            <a:picLocks noChangeAspect="1"/>
          </p:cNvPicPr>
          <p:nvPr/>
        </p:nvPicPr>
        <p:blipFill>
          <a:blip r:embed="rId3"/>
          <a:srcRect l="1463" r="7530" b="1"/>
          <a:stretch>
            <a:fillRect/>
          </a:stretch>
        </p:blipFill>
        <p:spPr>
          <a:xfrm>
            <a:off x="4093861" y="4641711"/>
            <a:ext cx="2550242" cy="1982571"/>
          </a:xfrm>
          <a:prstGeom prst="rect">
            <a:avLst/>
          </a:prstGeom>
        </p:spPr>
      </p:pic>
    </p:spTree>
    <p:extLst>
      <p:ext uri="{BB962C8B-B14F-4D97-AF65-F5344CB8AC3E}">
        <p14:creationId xmlns:p14="http://schemas.microsoft.com/office/powerpoint/2010/main" val="2463699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0A550-90A6-6049-FC43-2C1304092A6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FDE87542-3E70-6B52-4A00-BA61F454A3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8CE0965-F91F-C7DA-EB85-8EDEAC1FE8C5}"/>
              </a:ext>
            </a:extLst>
          </p:cNvPr>
          <p:cNvSpPr>
            <a:spLocks noGrp="1"/>
          </p:cNvSpPr>
          <p:nvPr>
            <p:ph type="title"/>
          </p:nvPr>
        </p:nvSpPr>
        <p:spPr>
          <a:xfrm>
            <a:off x="581192" y="641653"/>
            <a:ext cx="11029616" cy="569080"/>
          </a:xfrm>
        </p:spPr>
        <p:txBody>
          <a:bodyPr anchor="t">
            <a:normAutofit fontScale="90000"/>
          </a:bodyPr>
          <a:lstStyle/>
          <a:p>
            <a:r>
              <a:rPr lang="fr-FR" dirty="0">
                <a:solidFill>
                  <a:schemeClr val="accent2"/>
                </a:solidFill>
              </a:rPr>
              <a:t>3. 1. </a:t>
            </a:r>
            <a:r>
              <a:rPr lang="fr-FR" sz="3100" dirty="0">
                <a:solidFill>
                  <a:schemeClr val="accent2"/>
                </a:solidFill>
              </a:rPr>
              <a:t>Droits et libertés du salarié </a:t>
            </a:r>
            <a:r>
              <a:rPr lang="fr-FR" dirty="0">
                <a:solidFill>
                  <a:schemeClr val="accent2"/>
                </a:solidFill>
              </a:rPr>
              <a:t>– </a:t>
            </a:r>
            <a:r>
              <a:rPr lang="fr-FR" sz="2700" dirty="0">
                <a:solidFill>
                  <a:schemeClr val="accent2"/>
                </a:solidFill>
              </a:rPr>
              <a:t>Liberté religieuse </a:t>
            </a:r>
            <a:br>
              <a:rPr lang="fr-FR" b="1" dirty="0">
                <a:solidFill>
                  <a:schemeClr val="accent2"/>
                </a:solidFill>
              </a:rPr>
            </a:br>
            <a:endParaRPr lang="fr-FR" dirty="0">
              <a:solidFill>
                <a:schemeClr val="accent2"/>
              </a:solidFill>
            </a:endParaRPr>
          </a:p>
        </p:txBody>
      </p:sp>
      <p:sp>
        <p:nvSpPr>
          <p:cNvPr id="10" name="Rectangle 9">
            <a:extLst>
              <a:ext uri="{FF2B5EF4-FFF2-40B4-BE49-F238E27FC236}">
                <a16:creationId xmlns:a16="http://schemas.microsoft.com/office/drawing/2014/main" id="{75AA4139-4FAA-2109-4F31-6E0BF694A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4EAF13D6-5D2E-5EF2-3D7D-997C98D32B1A}"/>
              </a:ext>
            </a:extLst>
          </p:cNvPr>
          <p:cNvSpPr>
            <a:spLocks noGrp="1"/>
          </p:cNvSpPr>
          <p:nvPr>
            <p:ph idx="1"/>
          </p:nvPr>
        </p:nvSpPr>
        <p:spPr>
          <a:xfrm>
            <a:off x="581192" y="1507066"/>
            <a:ext cx="11029615" cy="5350933"/>
          </a:xfrm>
        </p:spPr>
        <p:txBody>
          <a:bodyPr anchor="t">
            <a:normAutofit/>
          </a:bodyPr>
          <a:lstStyle/>
          <a:p>
            <a:pPr marL="0" indent="0" algn="just">
              <a:buNone/>
            </a:pPr>
            <a:r>
              <a:rPr lang="fr-FR" sz="2200" b="1" u="sng" dirty="0">
                <a:solidFill>
                  <a:schemeClr val="accent2"/>
                </a:solidFill>
              </a:rPr>
              <a:t>Cass. soc., 10 sept. 2025, nº 23-22.72</a:t>
            </a:r>
            <a:r>
              <a:rPr lang="fr-FR" sz="2200" dirty="0">
                <a:solidFill>
                  <a:schemeClr val="accent2"/>
                </a:solidFill>
              </a:rPr>
              <a:t> </a:t>
            </a:r>
            <a:r>
              <a:rPr lang="fr-FR" sz="2200" b="1" dirty="0">
                <a:solidFill>
                  <a:schemeClr val="accent2"/>
                </a:solidFill>
              </a:rPr>
              <a:t>: </a:t>
            </a:r>
            <a:r>
              <a:rPr lang="fr-FR" b="1" dirty="0">
                <a:solidFill>
                  <a:schemeClr val="accent2"/>
                </a:solidFill>
              </a:rPr>
              <a:t>La remise d'une bible par un salarié à une mineure hospitalisée, en dehors du temps et du lieu de travail, ne peut fonder une sanction disciplinaire. </a:t>
            </a:r>
          </a:p>
          <a:p>
            <a:pPr algn="just"/>
            <a:r>
              <a:rPr lang="fr-FR" b="1" dirty="0"/>
              <a:t>Un motif tiré de la vie personnelle du salarié ne peut justifier un licenciement disciplinaire, sauf s'il constitue un manquement de l'intéressé à une obligation découlant de son contrat de travail.</a:t>
            </a:r>
          </a:p>
          <a:p>
            <a:pPr algn="just"/>
            <a:r>
              <a:rPr lang="fr-FR" b="1" dirty="0"/>
              <a:t>Tout acte pris à l'encontre d'un salarié en méconnaissance de la prohibition des discriminations en raison des convictions religieuses est nul.</a:t>
            </a:r>
            <a:endParaRPr lang="fr-FR" sz="2400" b="1" dirty="0"/>
          </a:p>
          <a:p>
            <a:pPr marL="0" indent="0" algn="just">
              <a:buNone/>
            </a:pPr>
            <a:r>
              <a:rPr lang="fr-FR" dirty="0">
                <a:solidFill>
                  <a:schemeClr val="tx1">
                    <a:lumMod val="95000"/>
                    <a:lumOff val="5000"/>
                  </a:schemeClr>
                </a:solidFill>
              </a:rPr>
              <a:t>Pour fonder le licenciement, l’association rappelle que « </a:t>
            </a:r>
            <a:r>
              <a:rPr lang="fr-FR" i="1" dirty="0">
                <a:solidFill>
                  <a:schemeClr val="tx1">
                    <a:lumMod val="95000"/>
                    <a:lumOff val="5000"/>
                  </a:schemeClr>
                </a:solidFill>
              </a:rPr>
              <a:t>les valeurs de l'association, fondées sur le </a:t>
            </a:r>
            <a:r>
              <a:rPr lang="fr-FR" b="1" i="1" dirty="0">
                <a:solidFill>
                  <a:schemeClr val="tx1">
                    <a:lumMod val="95000"/>
                    <a:lumOff val="5000"/>
                  </a:schemeClr>
                </a:solidFill>
              </a:rPr>
              <a:t>respect de la dignité des personnes accueillies</a:t>
            </a:r>
            <a:r>
              <a:rPr lang="fr-FR" i="1" dirty="0">
                <a:solidFill>
                  <a:schemeClr val="tx1">
                    <a:lumMod val="95000"/>
                    <a:lumOff val="5000"/>
                  </a:schemeClr>
                </a:solidFill>
              </a:rPr>
              <a:t> et des droits fondamentaux et énonce que les </a:t>
            </a:r>
            <a:r>
              <a:rPr lang="fr-FR" b="1" i="1" dirty="0">
                <a:solidFill>
                  <a:schemeClr val="tx1">
                    <a:lumMod val="95000"/>
                    <a:lumOff val="5000"/>
                  </a:schemeClr>
                </a:solidFill>
              </a:rPr>
              <a:t>obligations de neutralité, de confidentialité, de réserve et de confiance sont la clé de voûte des règles de travail des professionnels qui y travaillent</a:t>
            </a:r>
            <a:r>
              <a:rPr lang="fr-FR" i="1" dirty="0">
                <a:solidFill>
                  <a:schemeClr val="tx1">
                    <a:lumMod val="95000"/>
                    <a:lumOff val="5000"/>
                  </a:schemeClr>
                </a:solidFill>
              </a:rPr>
              <a:t>. </a:t>
            </a:r>
            <a:r>
              <a:rPr lang="fr-FR" dirty="0">
                <a:solidFill>
                  <a:schemeClr val="tx1">
                    <a:lumMod val="95000"/>
                    <a:lumOff val="5000"/>
                  </a:schemeClr>
                </a:solidFill>
              </a:rPr>
              <a:t>»</a:t>
            </a:r>
          </a:p>
          <a:p>
            <a:pPr marL="0" indent="0" algn="just">
              <a:buNone/>
            </a:pPr>
            <a:r>
              <a:rPr lang="fr-FR" dirty="0">
                <a:solidFill>
                  <a:schemeClr val="tx1">
                    <a:lumMod val="95000"/>
                    <a:lumOff val="5000"/>
                  </a:schemeClr>
                </a:solidFill>
              </a:rPr>
              <a:t>Mais la Cour de cassation retient que les faits relevaient de la vie personnelle de la salariée en ce que la salariée « </a:t>
            </a:r>
            <a:r>
              <a:rPr lang="fr-FR" i="1" u="sng" dirty="0">
                <a:solidFill>
                  <a:schemeClr val="tx1">
                    <a:lumMod val="95000"/>
                    <a:lumOff val="5000"/>
                  </a:schemeClr>
                </a:solidFill>
              </a:rPr>
              <a:t>avait pris l'initiative de se déplacer à l'hôpital </a:t>
            </a:r>
            <a:r>
              <a:rPr lang="fr-FR" i="1" dirty="0">
                <a:solidFill>
                  <a:schemeClr val="tx1">
                    <a:lumMod val="95000"/>
                    <a:lumOff val="5000"/>
                  </a:schemeClr>
                </a:solidFill>
              </a:rPr>
              <a:t>où la mineure avait été admise pour lui remettre une bible </a:t>
            </a:r>
            <a:r>
              <a:rPr lang="fr-FR" dirty="0">
                <a:solidFill>
                  <a:schemeClr val="tx1">
                    <a:lumMod val="95000"/>
                    <a:lumOff val="5000"/>
                  </a:schemeClr>
                </a:solidFill>
              </a:rPr>
              <a:t>». </a:t>
            </a:r>
          </a:p>
          <a:p>
            <a:pPr marL="0" indent="0" algn="just">
              <a:buNone/>
            </a:pPr>
            <a:r>
              <a:rPr lang="fr-FR" dirty="0">
                <a:solidFill>
                  <a:schemeClr val="tx1">
                    <a:lumMod val="95000"/>
                    <a:lumOff val="5000"/>
                  </a:schemeClr>
                </a:solidFill>
                <a:sym typeface="Wingdings" panose="05000000000000000000" pitchFamily="2" charset="2"/>
              </a:rPr>
              <a:t> En conséquence, </a:t>
            </a:r>
            <a:r>
              <a:rPr lang="fr-FR" i="1" dirty="0">
                <a:solidFill>
                  <a:schemeClr val="tx1">
                    <a:lumMod val="95000"/>
                    <a:lumOff val="5000"/>
                  </a:schemeClr>
                </a:solidFill>
              </a:rPr>
              <a:t>« le licenciement prononcé pour motif disciplinaire en raison de faits relevant </a:t>
            </a:r>
            <a:r>
              <a:rPr lang="fr-FR" i="1" u="sng" dirty="0">
                <a:solidFill>
                  <a:schemeClr val="tx1">
                    <a:lumMod val="95000"/>
                    <a:lumOff val="5000"/>
                  </a:schemeClr>
                </a:solidFill>
              </a:rPr>
              <a:t>de la vie personnelle</a:t>
            </a:r>
            <a:r>
              <a:rPr lang="fr-FR" i="1" dirty="0">
                <a:solidFill>
                  <a:schemeClr val="tx1">
                    <a:lumMod val="95000"/>
                    <a:lumOff val="5000"/>
                  </a:schemeClr>
                </a:solidFill>
              </a:rPr>
              <a:t> de la salariée, de </a:t>
            </a:r>
            <a:r>
              <a:rPr lang="fr-FR" i="1" u="sng" dirty="0">
                <a:solidFill>
                  <a:schemeClr val="tx1">
                    <a:lumMod val="95000"/>
                    <a:lumOff val="5000"/>
                  </a:schemeClr>
                </a:solidFill>
              </a:rPr>
              <a:t>l'exercice de sa liberté de religion </a:t>
            </a:r>
            <a:r>
              <a:rPr lang="fr-FR" i="1" dirty="0">
                <a:solidFill>
                  <a:schemeClr val="tx1">
                    <a:lumMod val="95000"/>
                    <a:lumOff val="5000"/>
                  </a:schemeClr>
                </a:solidFill>
              </a:rPr>
              <a:t>était </a:t>
            </a:r>
            <a:r>
              <a:rPr lang="fr-FR" b="1" i="1" dirty="0">
                <a:solidFill>
                  <a:schemeClr val="tx1">
                    <a:lumMod val="95000"/>
                    <a:lumOff val="5000"/>
                  </a:schemeClr>
                </a:solidFill>
              </a:rPr>
              <a:t>discriminatoire</a:t>
            </a:r>
            <a:r>
              <a:rPr lang="fr-FR" i="1" dirty="0">
                <a:solidFill>
                  <a:schemeClr val="tx1">
                    <a:lumMod val="95000"/>
                    <a:lumOff val="5000"/>
                  </a:schemeClr>
                </a:solidFill>
              </a:rPr>
              <a:t> et </a:t>
            </a:r>
            <a:r>
              <a:rPr lang="fr-FR" b="1" i="1" dirty="0">
                <a:solidFill>
                  <a:schemeClr val="tx1">
                    <a:lumMod val="95000"/>
                    <a:lumOff val="5000"/>
                  </a:schemeClr>
                </a:solidFill>
              </a:rPr>
              <a:t>nul ». </a:t>
            </a:r>
            <a:endParaRPr lang="fr-FR" i="1" dirty="0">
              <a:solidFill>
                <a:schemeClr val="tx1">
                  <a:lumMod val="95000"/>
                  <a:lumOff val="5000"/>
                </a:schemeClr>
              </a:solidFill>
            </a:endParaRPr>
          </a:p>
          <a:p>
            <a:pPr marL="0" indent="0">
              <a:buNone/>
            </a:pPr>
            <a:endParaRPr lang="fr-FR" dirty="0"/>
          </a:p>
        </p:txBody>
      </p:sp>
    </p:spTree>
    <p:extLst>
      <p:ext uri="{BB962C8B-B14F-4D97-AF65-F5344CB8AC3E}">
        <p14:creationId xmlns:p14="http://schemas.microsoft.com/office/powerpoint/2010/main" val="4173509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10816-7A5D-10FC-F3FC-BEE3F7CBE9A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0C7BE74-D029-F8CA-B05F-BBE6383712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72CEB911-B232-25C9-FC72-7FADB4677C07}"/>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3. 2. Droits et libertés du salarié - </a:t>
            </a:r>
            <a:r>
              <a:rPr lang="fr-FR" sz="2400" dirty="0">
                <a:solidFill>
                  <a:schemeClr val="accent2"/>
                </a:solidFill>
              </a:rPr>
              <a:t>Liberté d’expression </a:t>
            </a:r>
          </a:p>
        </p:txBody>
      </p:sp>
      <p:sp>
        <p:nvSpPr>
          <p:cNvPr id="10" name="Rectangle 9">
            <a:extLst>
              <a:ext uri="{FF2B5EF4-FFF2-40B4-BE49-F238E27FC236}">
                <a16:creationId xmlns:a16="http://schemas.microsoft.com/office/drawing/2014/main" id="{6CBD88A8-C500-539F-91B8-9A5CED48FD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DAEF98D5-4EB3-E8E7-3A73-5B2DBBE3F275}"/>
              </a:ext>
            </a:extLst>
          </p:cNvPr>
          <p:cNvSpPr>
            <a:spLocks noGrp="1"/>
          </p:cNvSpPr>
          <p:nvPr>
            <p:ph idx="1"/>
          </p:nvPr>
        </p:nvSpPr>
        <p:spPr>
          <a:xfrm>
            <a:off x="581192" y="1507066"/>
            <a:ext cx="11029615" cy="5350933"/>
          </a:xfrm>
        </p:spPr>
        <p:txBody>
          <a:bodyPr anchor="t">
            <a:normAutofit/>
          </a:bodyPr>
          <a:lstStyle/>
          <a:p>
            <a:pPr marL="0" indent="0" algn="just">
              <a:buNone/>
            </a:pPr>
            <a:r>
              <a:rPr lang="fr-FR" sz="2200" b="1" u="sng" dirty="0">
                <a:solidFill>
                  <a:schemeClr val="accent2"/>
                </a:solidFill>
              </a:rPr>
              <a:t>Cass. soc., 10 sept. 2025, nº 24-12.595</a:t>
            </a:r>
            <a:r>
              <a:rPr lang="fr-FR" sz="2200" b="1" dirty="0">
                <a:solidFill>
                  <a:schemeClr val="accent2"/>
                </a:solidFill>
              </a:rPr>
              <a:t> : Les propos tenus par l'avocat de la salariée  dans la lettre de refus de proposition d’une rupture conventionnelle ne relèvent pas de l'exercice par la salariée de sa liberté d'expression.</a:t>
            </a:r>
          </a:p>
          <a:p>
            <a:pPr lvl="1" algn="just"/>
            <a:r>
              <a:rPr lang="fr-FR" sz="1800" dirty="0"/>
              <a:t>La Cour d’appel retenait que « </a:t>
            </a:r>
            <a:r>
              <a:rPr lang="fr-FR" sz="1800" i="1" dirty="0"/>
              <a:t>éléments apportés par la salariée et leur chronologie </a:t>
            </a:r>
            <a:r>
              <a:rPr lang="fr-FR" sz="1800" b="1" i="1" dirty="0"/>
              <a:t>laissent supposer que </a:t>
            </a:r>
            <a:r>
              <a:rPr lang="fr-FR" sz="1800" b="1" i="1" u="sng" dirty="0"/>
              <a:t>le licenciement a été prononcé en raison de la lettre adressée par son conseil se plaignant du comportement de la direction</a:t>
            </a:r>
            <a:r>
              <a:rPr lang="fr-FR" sz="1800" i="1" dirty="0"/>
              <a:t>, </a:t>
            </a:r>
            <a:r>
              <a:rPr lang="fr-FR" sz="1800" b="1" i="1" dirty="0"/>
              <a:t>au mépris de sa liberté d'expression</a:t>
            </a:r>
            <a:r>
              <a:rPr lang="fr-FR" sz="1800" i="1" dirty="0"/>
              <a:t>, et qu'il appartient donc à l'employeur d'établir que sa décision était </a:t>
            </a:r>
            <a:r>
              <a:rPr lang="fr-FR" sz="1800" b="1" i="1" dirty="0"/>
              <a:t>justifiée par des éléments étrangers à toute volonté de sanctionner la liberté d'expression de la salariée</a:t>
            </a:r>
            <a:r>
              <a:rPr lang="fr-FR" sz="1800" i="1" dirty="0"/>
              <a:t>, fut-ce par l'intermédiaire de son conseil. </a:t>
            </a:r>
            <a:r>
              <a:rPr lang="fr-FR" sz="1800" dirty="0"/>
              <a:t>» </a:t>
            </a:r>
          </a:p>
          <a:p>
            <a:pPr lvl="1" algn="just"/>
            <a:r>
              <a:rPr lang="fr-FR" sz="1800" dirty="0"/>
              <a:t>La Cour de cassation rejette cet argumentaire au motif que : </a:t>
            </a:r>
          </a:p>
          <a:p>
            <a:pPr lvl="2" algn="just"/>
            <a:r>
              <a:rPr lang="fr-FR" sz="1600" dirty="0"/>
              <a:t>la lettre de </a:t>
            </a:r>
            <a:r>
              <a:rPr lang="fr-FR" sz="1600" u="sng" dirty="0"/>
              <a:t>licenciement motivée par une insuffisance professionnelle ne contenait aucun grief tiré de l'exercice par la salariée de sa liberté d'expression</a:t>
            </a:r>
            <a:r>
              <a:rPr lang="fr-FR" sz="1600" dirty="0"/>
              <a:t> ; </a:t>
            </a:r>
          </a:p>
          <a:p>
            <a:pPr lvl="2" algn="just"/>
            <a:r>
              <a:rPr lang="fr-FR" sz="1600" u="sng" dirty="0"/>
              <a:t>le seul fait que l'avocat de la salariée</a:t>
            </a:r>
            <a:r>
              <a:rPr lang="fr-FR" sz="1600" dirty="0"/>
              <a:t>, dans le cadre d'une proposition de rupture conventionnelle</a:t>
            </a:r>
            <a:r>
              <a:rPr lang="fr-FR" sz="1600" u="sng" dirty="0"/>
              <a:t>, eût adressé une lettre à l'employeur</a:t>
            </a:r>
            <a:r>
              <a:rPr lang="fr-FR" sz="1600" dirty="0"/>
              <a:t> pour refuser cette proposition </a:t>
            </a:r>
            <a:r>
              <a:rPr lang="fr-FR" sz="1600" u="sng" dirty="0"/>
              <a:t>ne relevait pas de l'exercice par la salariée de sa liberté d'expression </a:t>
            </a:r>
            <a:r>
              <a:rPr lang="fr-FR" sz="1600" dirty="0"/>
              <a:t>dans l'entreprise et en dehors de celle-ci. </a:t>
            </a:r>
          </a:p>
          <a:p>
            <a:pPr algn="just"/>
            <a:endParaRPr lang="fr-FR" sz="2200" b="1" dirty="0">
              <a:solidFill>
                <a:schemeClr val="accent2"/>
              </a:solidFill>
            </a:endParaRPr>
          </a:p>
        </p:txBody>
      </p:sp>
    </p:spTree>
    <p:extLst>
      <p:ext uri="{BB962C8B-B14F-4D97-AF65-F5344CB8AC3E}">
        <p14:creationId xmlns:p14="http://schemas.microsoft.com/office/powerpoint/2010/main" val="3055534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038B8-2A29-B7A9-BE17-5AEBB5F6D8D4}"/>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04AB1AB-7C1F-BD51-3BBD-69DC57C15C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F288699-AEC4-A120-92A2-60C00733772C}"/>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3. 3. Droits et libertés du salarié – </a:t>
            </a:r>
            <a:r>
              <a:rPr lang="fr-FR" sz="2400" dirty="0">
                <a:solidFill>
                  <a:schemeClr val="accent2"/>
                </a:solidFill>
              </a:rPr>
              <a:t>Discrimination</a:t>
            </a:r>
            <a:r>
              <a:rPr lang="fr-FR" dirty="0">
                <a:solidFill>
                  <a:schemeClr val="accent2"/>
                </a:solidFill>
              </a:rPr>
              <a:t> </a:t>
            </a:r>
          </a:p>
        </p:txBody>
      </p:sp>
      <p:sp>
        <p:nvSpPr>
          <p:cNvPr id="10" name="Rectangle 9">
            <a:extLst>
              <a:ext uri="{FF2B5EF4-FFF2-40B4-BE49-F238E27FC236}">
                <a16:creationId xmlns:a16="http://schemas.microsoft.com/office/drawing/2014/main" id="{2335F058-0A11-FB85-3EB5-D481D15376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B697DDA5-9B6D-AAB2-59EC-7D936D0C4F1F}"/>
              </a:ext>
            </a:extLst>
          </p:cNvPr>
          <p:cNvSpPr>
            <a:spLocks noGrp="1"/>
          </p:cNvSpPr>
          <p:nvPr>
            <p:ph idx="1"/>
          </p:nvPr>
        </p:nvSpPr>
        <p:spPr>
          <a:xfrm>
            <a:off x="581192" y="1507066"/>
            <a:ext cx="11029615" cy="5350933"/>
          </a:xfrm>
        </p:spPr>
        <p:txBody>
          <a:bodyPr anchor="t">
            <a:normAutofit/>
          </a:bodyPr>
          <a:lstStyle/>
          <a:p>
            <a:pPr marL="0" indent="0" algn="just">
              <a:buNone/>
            </a:pPr>
            <a:r>
              <a:rPr lang="fr-FR" sz="2200" b="1" u="sng" dirty="0">
                <a:solidFill>
                  <a:schemeClr val="accent2"/>
                </a:solidFill>
              </a:rPr>
              <a:t>Cass. soc., 10 sept. 2025, n° 23-21.124</a:t>
            </a:r>
            <a:r>
              <a:rPr lang="fr-FR" sz="2200" b="1" dirty="0">
                <a:solidFill>
                  <a:schemeClr val="accent2"/>
                </a:solidFill>
              </a:rPr>
              <a:t> : Préjudice nécessaire en matière de discrimination syndicale </a:t>
            </a:r>
          </a:p>
          <a:p>
            <a:pPr algn="just"/>
            <a:r>
              <a:rPr lang="fr-FR" sz="1900" dirty="0"/>
              <a:t>Les dispositions légales sur la liberté syndicale étant d'ordre public, le </a:t>
            </a:r>
            <a:r>
              <a:rPr lang="fr-FR" sz="1900" u="sng" dirty="0"/>
              <a:t>seul constat de l'existence d'une discrimination syndicale ouvre droit à réparation</a:t>
            </a:r>
            <a:r>
              <a:rPr lang="fr-FR" sz="1900" dirty="0"/>
              <a:t>.</a:t>
            </a:r>
          </a:p>
          <a:p>
            <a:pPr marL="0" indent="0" algn="just">
              <a:buNone/>
            </a:pPr>
            <a:endParaRPr lang="fr-FR" dirty="0"/>
          </a:p>
          <a:p>
            <a:pPr marL="0" indent="0" algn="just">
              <a:buNone/>
            </a:pPr>
            <a:r>
              <a:rPr lang="en-US" sz="2200" b="1" u="sng" dirty="0">
                <a:solidFill>
                  <a:schemeClr val="accent2"/>
                </a:solidFill>
              </a:rPr>
              <a:t>CJUE, 11 sept. 2025, </a:t>
            </a:r>
            <a:r>
              <a:rPr lang="en-US" sz="2200" b="1" u="sng" dirty="0" err="1">
                <a:solidFill>
                  <a:schemeClr val="accent2"/>
                </a:solidFill>
              </a:rPr>
              <a:t>aff</a:t>
            </a:r>
            <a:r>
              <a:rPr lang="en-US" sz="2200" b="1" u="sng" dirty="0">
                <a:solidFill>
                  <a:schemeClr val="accent2"/>
                </a:solidFill>
              </a:rPr>
              <a:t>. n°C-38/24</a:t>
            </a:r>
            <a:r>
              <a:rPr lang="en-US" sz="2200" b="1" dirty="0">
                <a:solidFill>
                  <a:schemeClr val="accent2"/>
                </a:solidFill>
              </a:rPr>
              <a:t> : L</a:t>
            </a:r>
            <a:r>
              <a:rPr lang="fr-FR" sz="2200" b="1" dirty="0">
                <a:solidFill>
                  <a:schemeClr val="accent2"/>
                </a:solidFill>
              </a:rPr>
              <a:t>a protection contre la discrimination indirecte fondée sur le handicap  s’étend au salarié aidant, parent d’un enfant handicapé</a:t>
            </a:r>
          </a:p>
          <a:p>
            <a:pPr algn="just"/>
            <a:r>
              <a:rPr lang="fr-FR" dirty="0"/>
              <a:t>L’interdiction de discrimination indirecte fondée sur le handicap s’applique à un employé qui n’est pas lui-même handicapé, mais qui fait l’objet d’une telle discrimination </a:t>
            </a:r>
            <a:r>
              <a:rPr lang="fr-FR" u="sng" dirty="0"/>
              <a:t>en raison de l’assistance qu’il apporte à son enfant atteint d’un handicap</a:t>
            </a:r>
            <a:r>
              <a:rPr lang="fr-FR" dirty="0"/>
              <a:t> lui permettant de recevoir l’essentiel des soins que nécessite son état. </a:t>
            </a:r>
          </a:p>
          <a:p>
            <a:pPr algn="just"/>
            <a:r>
              <a:rPr lang="fr-FR" dirty="0"/>
              <a:t>L’employeur </a:t>
            </a:r>
            <a:r>
              <a:rPr lang="fr-FR" u="sng" dirty="0"/>
              <a:t>est tenu </a:t>
            </a:r>
            <a:r>
              <a:rPr lang="fr-FR" dirty="0"/>
              <a:t>[…] </a:t>
            </a:r>
            <a:r>
              <a:rPr lang="fr-FR" u="sng" dirty="0"/>
              <a:t>d’adopter des aménagements raisonnables</a:t>
            </a:r>
            <a:r>
              <a:rPr lang="fr-FR" dirty="0"/>
              <a:t>, au sens de l’article 5 de la directive 2000/78/CE, à l’égard de cet employé, </a:t>
            </a:r>
            <a:r>
              <a:rPr lang="fr-FR" u="sng" dirty="0"/>
              <a:t>pourvu que ces aménagements ne lui imposent pas une charge disproportionnée</a:t>
            </a:r>
            <a:r>
              <a:rPr lang="fr-FR" dirty="0"/>
              <a:t>. </a:t>
            </a:r>
          </a:p>
          <a:p>
            <a:pPr marL="0" indent="0" algn="just">
              <a:buNone/>
            </a:pPr>
            <a:endParaRPr lang="fr-FR" sz="2200" b="1" dirty="0">
              <a:solidFill>
                <a:schemeClr val="accent2"/>
              </a:solidFill>
            </a:endParaRPr>
          </a:p>
          <a:p>
            <a:pPr marL="0" indent="0" algn="just">
              <a:buNone/>
            </a:pPr>
            <a:endParaRPr lang="fr-FR" dirty="0"/>
          </a:p>
          <a:p>
            <a:pPr marL="0" indent="0" algn="just">
              <a:buNone/>
            </a:pPr>
            <a:endParaRPr lang="fr-FR" dirty="0"/>
          </a:p>
        </p:txBody>
      </p:sp>
    </p:spTree>
    <p:extLst>
      <p:ext uri="{BB962C8B-B14F-4D97-AF65-F5344CB8AC3E}">
        <p14:creationId xmlns:p14="http://schemas.microsoft.com/office/powerpoint/2010/main" val="2658341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2FC70-D08D-4B45-6E3C-C3E8EDBD880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5BFAC23A-C6F6-AD27-5081-FFFF3DD251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BA6B02D0-DFCD-F98E-9224-19EEAEB1FB42}"/>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4. 1. REMUNERATION</a:t>
            </a:r>
          </a:p>
        </p:txBody>
      </p:sp>
      <p:sp>
        <p:nvSpPr>
          <p:cNvPr id="10" name="Rectangle 9">
            <a:extLst>
              <a:ext uri="{FF2B5EF4-FFF2-40B4-BE49-F238E27FC236}">
                <a16:creationId xmlns:a16="http://schemas.microsoft.com/office/drawing/2014/main" id="{255EBC4F-E665-A81C-6224-A3FEF8B6F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1193D17E-1B4E-51E2-0C45-C1752183E19A}"/>
              </a:ext>
            </a:extLst>
          </p:cNvPr>
          <p:cNvSpPr>
            <a:spLocks noGrp="1"/>
          </p:cNvSpPr>
          <p:nvPr>
            <p:ph idx="1"/>
          </p:nvPr>
        </p:nvSpPr>
        <p:spPr>
          <a:xfrm>
            <a:off x="581192" y="1507066"/>
            <a:ext cx="11029615" cy="5350933"/>
          </a:xfrm>
        </p:spPr>
        <p:txBody>
          <a:bodyPr anchor="t">
            <a:normAutofit/>
          </a:bodyPr>
          <a:lstStyle/>
          <a:p>
            <a:pPr marL="0" indent="0">
              <a:buNone/>
            </a:pPr>
            <a:r>
              <a:rPr lang="fr-FR" sz="2200" b="1" u="sng" dirty="0">
                <a:solidFill>
                  <a:schemeClr val="accent2"/>
                </a:solidFill>
              </a:rPr>
              <a:t>Cass. soc., 8 oct. 2025, nº 24-12.373</a:t>
            </a:r>
            <a:r>
              <a:rPr lang="fr-FR" sz="2200" b="1" dirty="0">
                <a:solidFill>
                  <a:schemeClr val="accent2"/>
                </a:solidFill>
              </a:rPr>
              <a:t> : Les salariés en télétravail ont droit aux titres-restaurants</a:t>
            </a:r>
          </a:p>
          <a:p>
            <a:pPr algn="just"/>
            <a:r>
              <a:rPr lang="fr-FR" sz="2000" dirty="0"/>
              <a:t>Bien que le code du travail précisait déjà que les télétravailleurs devaient </a:t>
            </a:r>
            <a:r>
              <a:rPr lang="fr-FR" sz="2000" b="1" dirty="0"/>
              <a:t>bénéficier des mêmes droits que les salariés</a:t>
            </a:r>
            <a:r>
              <a:rPr lang="fr-FR" sz="2000" dirty="0"/>
              <a:t> qui exécutent leur travail au sein des locaux de l’entreprise, </a:t>
            </a:r>
            <a:r>
              <a:rPr lang="fr-FR" sz="2000" b="1" dirty="0"/>
              <a:t>une incertitude demeurait s’agissant de l’octroi des titres restaurant </a:t>
            </a:r>
            <a:r>
              <a:rPr lang="fr-FR" sz="2000" dirty="0"/>
              <a:t>(C. trav. </a:t>
            </a:r>
            <a:r>
              <a:rPr lang="fr-FR" dirty="0"/>
              <a:t>L. 1222-9, III) </a:t>
            </a:r>
          </a:p>
          <a:p>
            <a:pPr algn="just"/>
            <a:r>
              <a:rPr lang="fr-FR" sz="2000" dirty="0"/>
              <a:t>La Cour de cassation est venue trancher : </a:t>
            </a:r>
            <a:r>
              <a:rPr lang="fr-FR" sz="2000" b="1" dirty="0"/>
              <a:t>Un employeur ne peut refuser l’octroi de titres restaurants aux salariés au seul motif qu’ils exercent leur activité en télétravail</a:t>
            </a:r>
            <a:r>
              <a:rPr lang="fr-FR" sz="2000" dirty="0"/>
              <a:t>. </a:t>
            </a:r>
          </a:p>
          <a:p>
            <a:endParaRPr lang="fr-FR" sz="2000" dirty="0"/>
          </a:p>
          <a:p>
            <a:pPr marL="0" indent="0" algn="ctr">
              <a:buNone/>
            </a:pPr>
            <a:r>
              <a:rPr lang="fr-FR" i="1" dirty="0"/>
              <a:t>« Le conseil de prud'hommes, </a:t>
            </a:r>
            <a:r>
              <a:rPr lang="fr-FR" i="1" u="sng" dirty="0"/>
              <a:t>après avoir constaté que l'employeur accordait aux salariés un avantage </a:t>
            </a:r>
            <a:r>
              <a:rPr lang="fr-FR" i="1" dirty="0"/>
              <a:t>tenant à l'attribution de titres-restaurant, a exactement énoncé que </a:t>
            </a:r>
            <a:r>
              <a:rPr lang="fr-FR" i="1" u="sng" dirty="0"/>
              <a:t>le placement des salariés en télétravail</a:t>
            </a:r>
            <a:r>
              <a:rPr lang="fr-FR" i="1" dirty="0"/>
              <a:t>, lesquels bénéficient des mêmes droits que les salariés physiquement présents dans l'entreprise, </a:t>
            </a:r>
            <a:r>
              <a:rPr lang="fr-FR" i="1" u="sng" dirty="0"/>
              <a:t>ne justifiait pas que leur droit à bénéficier de cet avantage soit supprimé</a:t>
            </a:r>
            <a:r>
              <a:rPr lang="fr-FR" i="1" dirty="0"/>
              <a:t>, et a ainsi légalement justifié sa décision. »</a:t>
            </a:r>
            <a:br>
              <a:rPr lang="fr-FR" sz="2000" dirty="0"/>
            </a:br>
            <a:br>
              <a:rPr lang="fr-FR" dirty="0"/>
            </a:br>
            <a:endParaRPr lang="fr-FR" sz="1900" dirty="0"/>
          </a:p>
        </p:txBody>
      </p:sp>
    </p:spTree>
    <p:extLst>
      <p:ext uri="{BB962C8B-B14F-4D97-AF65-F5344CB8AC3E}">
        <p14:creationId xmlns:p14="http://schemas.microsoft.com/office/powerpoint/2010/main" val="649436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80D03-13E6-681F-0F24-3A982A721FD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697FAAB8-AEF2-86CE-CD7F-120025A3D2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CD1F72D-58A5-7588-3940-2C420BAF705E}"/>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4. 2. REMUNERATION</a:t>
            </a:r>
          </a:p>
        </p:txBody>
      </p:sp>
      <p:sp>
        <p:nvSpPr>
          <p:cNvPr id="10" name="Rectangle 9">
            <a:extLst>
              <a:ext uri="{FF2B5EF4-FFF2-40B4-BE49-F238E27FC236}">
                <a16:creationId xmlns:a16="http://schemas.microsoft.com/office/drawing/2014/main" id="{DF2C0793-ACEF-EA99-2EAC-1CFAA0140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B1F285E7-C7F1-7928-6AF1-BD15D8B58D99}"/>
              </a:ext>
            </a:extLst>
          </p:cNvPr>
          <p:cNvSpPr>
            <a:spLocks noGrp="1"/>
          </p:cNvSpPr>
          <p:nvPr>
            <p:ph idx="1"/>
          </p:nvPr>
        </p:nvSpPr>
        <p:spPr>
          <a:xfrm>
            <a:off x="581192" y="1507066"/>
            <a:ext cx="11029615" cy="5350933"/>
          </a:xfrm>
        </p:spPr>
        <p:txBody>
          <a:bodyPr anchor="t">
            <a:normAutofit/>
          </a:bodyPr>
          <a:lstStyle/>
          <a:p>
            <a:pPr marL="0" lvl="0" indent="0" algn="just">
              <a:buNone/>
            </a:pPr>
            <a:r>
              <a:rPr lang="en-IE" sz="2200" b="1" u="sng" dirty="0">
                <a:solidFill>
                  <a:schemeClr val="accent2"/>
                </a:solidFill>
                <a:hlinkClick r:id="rId3">
                  <a:extLst>
                    <a:ext uri="{A12FA001-AC4F-418D-AE19-62706E023703}">
                      <ahyp:hlinkClr xmlns:ahyp="http://schemas.microsoft.com/office/drawing/2018/hyperlinkcolor" val="tx"/>
                    </a:ext>
                  </a:extLst>
                </a:hlinkClick>
              </a:rPr>
              <a:t>Cass. soc., 24 sept. 2025, n° 24-14.134</a:t>
            </a:r>
            <a:r>
              <a:rPr lang="en-IE" sz="2200" b="1" dirty="0">
                <a:solidFill>
                  <a:schemeClr val="accent2"/>
                </a:solidFill>
              </a:rPr>
              <a:t> : </a:t>
            </a:r>
            <a:r>
              <a:rPr lang="en-IE" sz="2200" b="1" dirty="0" err="1">
                <a:solidFill>
                  <a:schemeClr val="accent2"/>
                </a:solidFill>
              </a:rPr>
              <a:t>Indemnisation</a:t>
            </a:r>
            <a:r>
              <a:rPr lang="en-IE" sz="2200" b="1" dirty="0">
                <a:solidFill>
                  <a:schemeClr val="accent2"/>
                </a:solidFill>
              </a:rPr>
              <a:t> du travail </a:t>
            </a:r>
            <a:r>
              <a:rPr lang="en-IE" sz="2200" b="1" dirty="0" err="1">
                <a:solidFill>
                  <a:schemeClr val="accent2"/>
                </a:solidFill>
              </a:rPr>
              <a:t>en</a:t>
            </a:r>
            <a:r>
              <a:rPr lang="en-IE" sz="2200" b="1" dirty="0">
                <a:solidFill>
                  <a:schemeClr val="accent2"/>
                </a:solidFill>
              </a:rPr>
              <a:t> </a:t>
            </a:r>
            <a:r>
              <a:rPr lang="en-IE" sz="2200" b="1" dirty="0" err="1">
                <a:solidFill>
                  <a:schemeClr val="accent2"/>
                </a:solidFill>
              </a:rPr>
              <a:t>arrêt</a:t>
            </a:r>
            <a:r>
              <a:rPr lang="en-IE" sz="2200" b="1" dirty="0">
                <a:solidFill>
                  <a:schemeClr val="accent2"/>
                </a:solidFill>
              </a:rPr>
              <a:t> </a:t>
            </a:r>
            <a:r>
              <a:rPr lang="en-IE" sz="2200" b="1" dirty="0" err="1">
                <a:solidFill>
                  <a:schemeClr val="accent2"/>
                </a:solidFill>
              </a:rPr>
              <a:t>maladie</a:t>
            </a:r>
            <a:endParaRPr lang="en-IE" sz="2200" b="1" dirty="0">
              <a:solidFill>
                <a:schemeClr val="accent2"/>
              </a:solidFill>
            </a:endParaRPr>
          </a:p>
          <a:p>
            <a:pPr algn="just"/>
            <a:r>
              <a:rPr lang="fr-FR" dirty="0"/>
              <a:t>Un salarié qui a travaillé pendant son congé maladie à la demande de son employeur ne peut prétendre au paiement ni d'un </a:t>
            </a:r>
            <a:r>
              <a:rPr lang="fr-FR" b="1" u="sng" dirty="0"/>
              <a:t>salaire</a:t>
            </a:r>
            <a:r>
              <a:rPr lang="fr-FR" dirty="0"/>
              <a:t> ni d'une </a:t>
            </a:r>
            <a:r>
              <a:rPr lang="fr-FR" b="1" u="sng" dirty="0"/>
              <a:t>indemnité forfaitaire pour travail dissimulé</a:t>
            </a:r>
            <a:r>
              <a:rPr lang="fr-FR" dirty="0"/>
              <a:t>.</a:t>
            </a:r>
          </a:p>
          <a:p>
            <a:pPr algn="just"/>
            <a:r>
              <a:rPr lang="fr-FR" dirty="0"/>
              <a:t>Le salarié peut en revanche réclamer </a:t>
            </a:r>
            <a:r>
              <a:rPr lang="fr-FR" b="1" u="sng" dirty="0"/>
              <a:t>des dommages-intérêts</a:t>
            </a:r>
            <a:r>
              <a:rPr lang="fr-FR" b="1" dirty="0"/>
              <a:t> </a:t>
            </a:r>
            <a:r>
              <a:rPr lang="fr-FR" dirty="0"/>
              <a:t>en réparation du préjudice subi</a:t>
            </a:r>
          </a:p>
          <a:p>
            <a:pPr marL="0" indent="0" algn="r">
              <a:buNone/>
            </a:pPr>
            <a:endParaRPr lang="fr-FR" i="1" dirty="0"/>
          </a:p>
          <a:p>
            <a:pPr marL="0" indent="0" algn="r">
              <a:buNone/>
            </a:pPr>
            <a:r>
              <a:rPr lang="fr-FR" i="1" dirty="0"/>
              <a:t>« Pour condamner l'employeur au paiement d'une indemnité forfaitaire pour travail dissimulé, l'arrêt retient que la salariée </a:t>
            </a:r>
            <a:r>
              <a:rPr lang="fr-FR" b="1" i="1" dirty="0"/>
              <a:t>rapporte la preuve par de </a:t>
            </a:r>
            <a:r>
              <a:rPr lang="fr-FR" b="1" i="1" u="sng" dirty="0"/>
              <a:t>nombreux messages électroniques </a:t>
            </a:r>
            <a:r>
              <a:rPr lang="fr-FR" b="1" i="1" dirty="0"/>
              <a:t>de ce qu'elle était régulièrement et </a:t>
            </a:r>
            <a:r>
              <a:rPr lang="fr-FR" b="1" i="1" u="sng" dirty="0"/>
              <a:t>directement sollicitée par l'employeur</a:t>
            </a:r>
            <a:r>
              <a:rPr lang="fr-FR" i="1" dirty="0"/>
              <a:t>, </a:t>
            </a:r>
            <a:r>
              <a:rPr lang="fr-FR" b="1" i="1" dirty="0"/>
              <a:t>y compris le dimanche</a:t>
            </a:r>
            <a:r>
              <a:rPr lang="fr-FR" i="1" dirty="0"/>
              <a:t>, avec délai impératif et relance, lui reprochant le retard pris à mots couverts ce qui l'a conduite à accomplir des tâches pour l'entreprise </a:t>
            </a:r>
            <a:r>
              <a:rPr lang="fr-FR" b="1" i="1" u="sng" dirty="0"/>
              <a:t>pendant ses arrêts-maladie de septembre et octobre 2019</a:t>
            </a:r>
            <a:r>
              <a:rPr lang="fr-FR" i="1" dirty="0"/>
              <a:t>. L'arrêt ajoute que la société ne pouvait l'ignorer puisque les demandes émanaient pour beaucoup d'entre elles du dirigeant qui agissait comme si la salariée n'était pas en arrêt-maladie de sorte que l'élément intentionnel ne fait pas de doute.</a:t>
            </a:r>
            <a:br>
              <a:rPr lang="fr-FR" i="1" dirty="0"/>
            </a:br>
            <a:br>
              <a:rPr lang="fr-FR" i="1" dirty="0"/>
            </a:br>
            <a:r>
              <a:rPr lang="fr-FR" i="1" dirty="0"/>
              <a:t>En statuant ainsi, alors que </a:t>
            </a:r>
            <a:r>
              <a:rPr lang="fr-FR" b="1" i="1" dirty="0"/>
              <a:t>la salariée ne pouvait prétendre à l'indemnité forfaitaire pour travail dissimulé mais seulement réclamer des dommages-intérêts en réparation du préjudice subi</a:t>
            </a:r>
            <a:r>
              <a:rPr lang="fr-FR" i="1" dirty="0"/>
              <a:t>, la cour d'appel a violé les textes susvisés.  »</a:t>
            </a:r>
          </a:p>
        </p:txBody>
      </p:sp>
    </p:spTree>
    <p:extLst>
      <p:ext uri="{BB962C8B-B14F-4D97-AF65-F5344CB8AC3E}">
        <p14:creationId xmlns:p14="http://schemas.microsoft.com/office/powerpoint/2010/main" val="3587666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D2170-BB83-42DE-737E-6EAE9C241ECB}"/>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C20DFA0E-C59E-41CD-9714-FFA43E9352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6AD55D7-DA7F-AB06-BB98-00D9B9FC7E2C}"/>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4. 3. REMUNERATION</a:t>
            </a:r>
          </a:p>
        </p:txBody>
      </p:sp>
      <p:sp>
        <p:nvSpPr>
          <p:cNvPr id="10" name="Rectangle 9">
            <a:extLst>
              <a:ext uri="{FF2B5EF4-FFF2-40B4-BE49-F238E27FC236}">
                <a16:creationId xmlns:a16="http://schemas.microsoft.com/office/drawing/2014/main" id="{667119F8-2C96-08CB-5E84-F567436E6E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C0BE0FAB-8F73-D9C3-845E-A32D9F1BE9AD}"/>
              </a:ext>
            </a:extLst>
          </p:cNvPr>
          <p:cNvSpPr>
            <a:spLocks noGrp="1"/>
          </p:cNvSpPr>
          <p:nvPr>
            <p:ph idx="1"/>
          </p:nvPr>
        </p:nvSpPr>
        <p:spPr>
          <a:xfrm>
            <a:off x="581192" y="1507066"/>
            <a:ext cx="11029615" cy="5350933"/>
          </a:xfrm>
        </p:spPr>
        <p:txBody>
          <a:bodyPr anchor="t">
            <a:normAutofit/>
          </a:bodyPr>
          <a:lstStyle/>
          <a:p>
            <a:pPr marL="0" indent="0" algn="just">
              <a:buNone/>
            </a:pPr>
            <a:r>
              <a:rPr lang="fr-FR" sz="2200" b="1" u="sng" dirty="0">
                <a:solidFill>
                  <a:schemeClr val="accent2"/>
                </a:solidFill>
              </a:rPr>
              <a:t>CA Paris, 25 juin 2025, n°22/01123</a:t>
            </a:r>
            <a:r>
              <a:rPr lang="fr-FR" sz="2200" b="1" dirty="0">
                <a:solidFill>
                  <a:schemeClr val="accent2"/>
                </a:solidFill>
              </a:rPr>
              <a:t> : Salaire de référence pris en compte pour les indemnités de rupture conventionnelle</a:t>
            </a:r>
          </a:p>
          <a:p>
            <a:pPr marL="0" indent="0" algn="just">
              <a:buNone/>
            </a:pPr>
            <a:r>
              <a:rPr lang="fr-FR" sz="1900" b="1" dirty="0"/>
              <a:t>La Cour d’appel de Paris vient préciser ce qui doit être inclus ou exclu du salaire de référence pour le calcul de l’indemnité de rupture conventionnelle. </a:t>
            </a:r>
          </a:p>
          <a:p>
            <a:pPr marL="0" indent="0" algn="just">
              <a:buNone/>
            </a:pPr>
            <a:r>
              <a:rPr lang="fr-FR" sz="1900" b="1" u="sng" dirty="0"/>
              <a:t>Principe</a:t>
            </a:r>
            <a:r>
              <a:rPr lang="fr-FR" sz="1900" dirty="0"/>
              <a:t> : </a:t>
            </a:r>
            <a:r>
              <a:rPr lang="fr-FR" dirty="0"/>
              <a:t>L'ensemble des éléments de salaire doivent être pris en compte dans l'assiette de calcul du salaire de référence pour déterminer le montant de l'indemnité de rupture conventionnelle, incluant les primes et indemnités perçues par le salarié.</a:t>
            </a:r>
          </a:p>
          <a:p>
            <a:pPr algn="just"/>
            <a:r>
              <a:rPr lang="fr-FR" dirty="0">
                <a:solidFill>
                  <a:srgbClr val="00B050"/>
                </a:solidFill>
              </a:rPr>
              <a:t>Inclus</a:t>
            </a:r>
            <a:r>
              <a:rPr lang="fr-FR" dirty="0"/>
              <a:t>  : Une </a:t>
            </a:r>
            <a:r>
              <a:rPr lang="fr-FR" u="sng" dirty="0">
                <a:solidFill>
                  <a:srgbClr val="00B050"/>
                </a:solidFill>
              </a:rPr>
              <a:t>prime de mobilité</a:t>
            </a:r>
            <a:r>
              <a:rPr lang="fr-FR" dirty="0">
                <a:solidFill>
                  <a:srgbClr val="00B050"/>
                </a:solidFill>
              </a:rPr>
              <a:t> </a:t>
            </a:r>
            <a:r>
              <a:rPr lang="fr-FR" dirty="0"/>
              <a:t>et une </a:t>
            </a:r>
            <a:r>
              <a:rPr lang="fr-FR" u="sng" dirty="0">
                <a:solidFill>
                  <a:srgbClr val="00B050"/>
                </a:solidFill>
              </a:rPr>
              <a:t>indemnité d'installation versées au salarié à l'occasion de sa mutation </a:t>
            </a:r>
            <a:r>
              <a:rPr lang="fr-FR" dirty="0"/>
              <a:t>vers un autre établissement au cours des 12 mois ayant précédé la rupture conventionnelle doivent être prises en compte dans l'assiette de calcul du salaire de référence pour déterminer le montant de l'indemnité de rupture conventionnelle.</a:t>
            </a:r>
          </a:p>
          <a:p>
            <a:pPr algn="just"/>
            <a:r>
              <a:rPr lang="fr-FR" dirty="0">
                <a:solidFill>
                  <a:srgbClr val="C00000"/>
                </a:solidFill>
              </a:rPr>
              <a:t>Exclu</a:t>
            </a:r>
            <a:r>
              <a:rPr lang="fr-FR" dirty="0"/>
              <a:t> : Outre les </a:t>
            </a:r>
            <a:r>
              <a:rPr lang="fr-FR" u="sng" dirty="0">
                <a:solidFill>
                  <a:srgbClr val="C00000"/>
                </a:solidFill>
              </a:rPr>
              <a:t>remboursements de frais professionnels</a:t>
            </a:r>
            <a:r>
              <a:rPr lang="fr-FR" dirty="0"/>
              <a:t>, ne sont exclues que </a:t>
            </a:r>
            <a:r>
              <a:rPr lang="fr-FR" u="sng" dirty="0">
                <a:solidFill>
                  <a:srgbClr val="C00000"/>
                </a:solidFill>
              </a:rPr>
              <a:t>les primes dont le montant et les bénéficiaires sont fixés par l'employeur discrétionnairement à l'occasion d'un évènement unique</a:t>
            </a:r>
            <a:r>
              <a:rPr lang="fr-FR" dirty="0"/>
              <a:t>. </a:t>
            </a:r>
          </a:p>
          <a:p>
            <a:pPr marL="0" indent="0" algn="just">
              <a:buNone/>
            </a:pPr>
            <a:endParaRPr lang="fr-FR" sz="1900" dirty="0"/>
          </a:p>
        </p:txBody>
      </p:sp>
    </p:spTree>
    <p:extLst>
      <p:ext uri="{BB962C8B-B14F-4D97-AF65-F5344CB8AC3E}">
        <p14:creationId xmlns:p14="http://schemas.microsoft.com/office/powerpoint/2010/main" val="2737403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D376F-F7F0-6C82-5F05-BABE0A2A747B}"/>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D845F8DC-10CE-71A7-651E-9235845996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C312271-20BA-CD17-76FC-DD6B67FEF4AB}"/>
              </a:ext>
            </a:extLst>
          </p:cNvPr>
          <p:cNvSpPr>
            <a:spLocks noGrp="1"/>
          </p:cNvSpPr>
          <p:nvPr>
            <p:ph type="title"/>
          </p:nvPr>
        </p:nvSpPr>
        <p:spPr>
          <a:xfrm>
            <a:off x="581192" y="653685"/>
            <a:ext cx="11029616" cy="569080"/>
          </a:xfrm>
        </p:spPr>
        <p:txBody>
          <a:bodyPr anchor="t">
            <a:normAutofit/>
          </a:bodyPr>
          <a:lstStyle/>
          <a:p>
            <a:r>
              <a:rPr lang="fr-FR" dirty="0">
                <a:solidFill>
                  <a:schemeClr val="accent2"/>
                </a:solidFill>
              </a:rPr>
              <a:t>5.1. RUPTURE DU CONTRAT DE TRAVAIL </a:t>
            </a:r>
            <a:r>
              <a:rPr lang="fr-FR" sz="2200" dirty="0">
                <a:solidFill>
                  <a:schemeClr val="accent2"/>
                </a:solidFill>
              </a:rPr>
              <a:t>– Procédure disciplinaire</a:t>
            </a:r>
            <a:endParaRPr lang="fr-FR" dirty="0">
              <a:solidFill>
                <a:schemeClr val="accent2"/>
              </a:solidFill>
            </a:endParaRPr>
          </a:p>
        </p:txBody>
      </p:sp>
      <p:sp>
        <p:nvSpPr>
          <p:cNvPr id="10" name="Rectangle 9">
            <a:extLst>
              <a:ext uri="{FF2B5EF4-FFF2-40B4-BE49-F238E27FC236}">
                <a16:creationId xmlns:a16="http://schemas.microsoft.com/office/drawing/2014/main" id="{B639E5A4-0C92-F2BB-56ED-CFB72AA121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A0FF13B9-6340-8E58-6B85-ACCA21EBF39F}"/>
              </a:ext>
            </a:extLst>
          </p:cNvPr>
          <p:cNvSpPr>
            <a:spLocks noGrp="1"/>
          </p:cNvSpPr>
          <p:nvPr>
            <p:ph idx="1"/>
          </p:nvPr>
        </p:nvSpPr>
        <p:spPr>
          <a:xfrm>
            <a:off x="581192" y="1507066"/>
            <a:ext cx="11029615" cy="5350933"/>
          </a:xfrm>
        </p:spPr>
        <p:txBody>
          <a:bodyPr anchor="t">
            <a:normAutofit/>
          </a:bodyPr>
          <a:lstStyle/>
          <a:p>
            <a:pPr marL="0" indent="0">
              <a:buNone/>
            </a:pPr>
            <a:r>
              <a:rPr lang="fr-FR" sz="2200" b="1" u="sng" dirty="0">
                <a:solidFill>
                  <a:schemeClr val="accent2"/>
                </a:solidFill>
              </a:rPr>
              <a:t>Cons. </a:t>
            </a:r>
            <a:r>
              <a:rPr lang="fr-FR" sz="2200" b="1" u="sng" dirty="0" err="1">
                <a:solidFill>
                  <a:schemeClr val="accent2"/>
                </a:solidFill>
              </a:rPr>
              <a:t>const</a:t>
            </a:r>
            <a:r>
              <a:rPr lang="fr-FR" sz="2200" b="1" u="sng" dirty="0">
                <a:solidFill>
                  <a:schemeClr val="accent2"/>
                </a:solidFill>
              </a:rPr>
              <a:t>., 19 sept. 2025, n° 2025-1160/1161/1162 QPC</a:t>
            </a:r>
            <a:r>
              <a:rPr lang="fr-FR" sz="2200" b="1" dirty="0">
                <a:solidFill>
                  <a:schemeClr val="accent2"/>
                </a:solidFill>
              </a:rPr>
              <a:t> : Réponse du Conseil constitutionnel sur le droit de se taire du salarié </a:t>
            </a:r>
          </a:p>
          <a:p>
            <a:pPr algn="just"/>
            <a:r>
              <a:rPr lang="fr-FR" sz="1900" u="sng" dirty="0">
                <a:solidFill>
                  <a:schemeClr val="tx1"/>
                </a:solidFill>
              </a:rPr>
              <a:t>Rappel</a:t>
            </a:r>
            <a:r>
              <a:rPr lang="fr-FR" sz="1900" dirty="0">
                <a:solidFill>
                  <a:schemeClr val="tx1"/>
                </a:solidFill>
              </a:rPr>
              <a:t> (</a:t>
            </a:r>
            <a:r>
              <a:rPr lang="fr-FR" sz="1900" i="1" dirty="0">
                <a:solidFill>
                  <a:schemeClr val="tx1"/>
                </a:solidFill>
              </a:rPr>
              <a:t>voir. Revue d’actualité Eté 2025</a:t>
            </a:r>
            <a:r>
              <a:rPr lang="fr-FR" sz="1900" dirty="0">
                <a:solidFill>
                  <a:schemeClr val="tx1"/>
                </a:solidFill>
              </a:rPr>
              <a:t>) : La Cour de cassation avait renvoyé au Conseil constitutionnel deux QPC portant sur l'absence de mention dans le Code du travail du droit au silence durant l'entretien préalable du salarié faisant l'objet d'une procédure disciplinaire (</a:t>
            </a:r>
            <a:r>
              <a:rPr lang="fr-FR" sz="1900" b="1" u="sng" dirty="0">
                <a:solidFill>
                  <a:schemeClr val="tx1"/>
                </a:solidFill>
              </a:rPr>
              <a:t>Cass. soc., 20 juin 2025, n°</a:t>
            </a:r>
            <a:r>
              <a:rPr lang="fr-FR" sz="1900" b="1" u="sng" dirty="0">
                <a:solidFill>
                  <a:schemeClr val="tx1"/>
                </a:solidFill>
                <a:hlinkClick r:id="rId3">
                  <a:extLst>
                    <a:ext uri="{A12FA001-AC4F-418D-AE19-62706E023703}">
                      <ahyp:hlinkClr xmlns:ahyp="http://schemas.microsoft.com/office/drawing/2018/hyperlinkcolor" val="tx"/>
                    </a:ext>
                  </a:extLst>
                </a:hlinkClick>
              </a:rPr>
              <a:t>25-11.250</a:t>
            </a:r>
            <a:r>
              <a:rPr lang="fr-FR" sz="1900" b="1" dirty="0">
                <a:solidFill>
                  <a:schemeClr val="tx1"/>
                </a:solidFill>
              </a:rPr>
              <a:t> )</a:t>
            </a:r>
            <a:endParaRPr lang="fr-FR" sz="1900" dirty="0">
              <a:solidFill>
                <a:schemeClr val="tx1"/>
              </a:solidFill>
            </a:endParaRPr>
          </a:p>
          <a:p>
            <a:pPr algn="just"/>
            <a:r>
              <a:rPr lang="fr-FR" sz="1900" u="sng" dirty="0">
                <a:solidFill>
                  <a:schemeClr val="tx1"/>
                </a:solidFill>
              </a:rPr>
              <a:t>Solution adoptée par le Conseil Constitutionnel </a:t>
            </a:r>
            <a:r>
              <a:rPr lang="fr-FR" sz="1900" dirty="0">
                <a:solidFill>
                  <a:schemeClr val="tx1"/>
                </a:solidFill>
              </a:rPr>
              <a:t>: </a:t>
            </a:r>
            <a:r>
              <a:rPr lang="fr-FR" sz="1900" b="1" dirty="0">
                <a:solidFill>
                  <a:schemeClr val="tx1"/>
                </a:solidFill>
              </a:rPr>
              <a:t>l'employeur n'a pas à notifier au salarié son droit de se taire au cours de son entretien préalable </a:t>
            </a:r>
            <a:endParaRPr lang="fr-FR" sz="1900" b="1" u="sng" dirty="0">
              <a:solidFill>
                <a:schemeClr val="tx1"/>
              </a:solidFill>
            </a:endParaRPr>
          </a:p>
          <a:p>
            <a:pPr lvl="1" algn="just">
              <a:buFont typeface="Wingdings" panose="05000000000000000000" pitchFamily="2" charset="2"/>
              <a:buChar char="à"/>
            </a:pPr>
            <a:r>
              <a:rPr lang="fr-FR" sz="1800" dirty="0">
                <a:solidFill>
                  <a:schemeClr val="tx1"/>
                </a:solidFill>
              </a:rPr>
              <a:t>En ne prévoyant pas que le salarié doit être informé par l’employeur de son droit de se taire lors de l’entretien préalable à un licenciement pour motif personnel ou à une sanction disciplinaire, le Code du travail ne contrevient pas à la Constitution.</a:t>
            </a:r>
          </a:p>
          <a:p>
            <a:pPr marL="0" indent="0" algn="just">
              <a:buNone/>
            </a:pPr>
            <a:endParaRPr lang="fr-FR" b="1" dirty="0"/>
          </a:p>
        </p:txBody>
      </p:sp>
    </p:spTree>
    <p:extLst>
      <p:ext uri="{BB962C8B-B14F-4D97-AF65-F5344CB8AC3E}">
        <p14:creationId xmlns:p14="http://schemas.microsoft.com/office/powerpoint/2010/main" val="2686750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299A7-0C0C-CC7E-4A12-57164AA360F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8F9FAE86-B9B9-E6D5-5B9E-A4875CB7C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208C769-D581-B425-6140-1ABE6DE686D5}"/>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5. 2 RUPTURE DU CONTRAT DE TRAVAIL</a:t>
            </a:r>
            <a:r>
              <a:rPr lang="fr-FR" sz="2200" dirty="0">
                <a:solidFill>
                  <a:schemeClr val="accent2"/>
                </a:solidFill>
              </a:rPr>
              <a:t> – Licenciement économique </a:t>
            </a:r>
            <a:endParaRPr lang="fr-FR" dirty="0">
              <a:solidFill>
                <a:schemeClr val="accent2"/>
              </a:solidFill>
            </a:endParaRPr>
          </a:p>
        </p:txBody>
      </p:sp>
      <p:sp>
        <p:nvSpPr>
          <p:cNvPr id="10" name="Rectangle 9">
            <a:extLst>
              <a:ext uri="{FF2B5EF4-FFF2-40B4-BE49-F238E27FC236}">
                <a16:creationId xmlns:a16="http://schemas.microsoft.com/office/drawing/2014/main" id="{0BEDF66E-C3D2-ABDB-5047-E457AB8456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B69712E4-5B4A-3C71-C561-D710C89BF9AE}"/>
              </a:ext>
            </a:extLst>
          </p:cNvPr>
          <p:cNvSpPr>
            <a:spLocks noGrp="1"/>
          </p:cNvSpPr>
          <p:nvPr>
            <p:ph idx="1"/>
          </p:nvPr>
        </p:nvSpPr>
        <p:spPr>
          <a:xfrm>
            <a:off x="581192" y="1507066"/>
            <a:ext cx="11029615" cy="5350933"/>
          </a:xfrm>
        </p:spPr>
        <p:txBody>
          <a:bodyPr anchor="t">
            <a:normAutofit/>
          </a:bodyPr>
          <a:lstStyle/>
          <a:p>
            <a:pPr marL="0" lvl="0" indent="0" algn="just">
              <a:buNone/>
            </a:pPr>
            <a:r>
              <a:rPr lang="fr-FR" sz="2200" b="1" u="sng" dirty="0">
                <a:solidFill>
                  <a:schemeClr val="accent2"/>
                </a:solidFill>
              </a:rPr>
              <a:t>Cass. soc., 10 sept. 2025, n° 24-11.282</a:t>
            </a:r>
            <a:r>
              <a:rPr lang="fr-FR" sz="2200" b="1" dirty="0">
                <a:solidFill>
                  <a:schemeClr val="accent2"/>
                </a:solidFill>
              </a:rPr>
              <a:t> : Incompétence de l’autorité judiciaire pour statuer sur le respect par l’employeur de son obligation de reclassement </a:t>
            </a:r>
            <a:r>
              <a:rPr lang="fr-FR" sz="2200" b="1" u="sng" dirty="0">
                <a:solidFill>
                  <a:schemeClr val="accent2"/>
                </a:solidFill>
              </a:rPr>
              <a:t>externe</a:t>
            </a:r>
            <a:r>
              <a:rPr lang="fr-FR" sz="2200" b="1" dirty="0">
                <a:solidFill>
                  <a:schemeClr val="accent2"/>
                </a:solidFill>
              </a:rPr>
              <a:t> </a:t>
            </a:r>
          </a:p>
          <a:p>
            <a:pPr marL="0" lvl="0" indent="0" algn="just">
              <a:buNone/>
            </a:pPr>
            <a:r>
              <a:rPr lang="fr-FR" sz="1900" b="1" dirty="0">
                <a:solidFill>
                  <a:schemeClr val="tx1">
                    <a:lumMod val="95000"/>
                    <a:lumOff val="5000"/>
                  </a:schemeClr>
                </a:solidFill>
              </a:rPr>
              <a:t>Dès lors que l’autorité administrative a autorisé le licenciement,  le juge judiciaire ne peut pas se prononcer sur la cause réelle et sérieuse du licenciement, </a:t>
            </a:r>
            <a:r>
              <a:rPr lang="fr-FR" sz="1900" b="1" u="sng" dirty="0">
                <a:solidFill>
                  <a:schemeClr val="tx1">
                    <a:lumMod val="95000"/>
                    <a:lumOff val="5000"/>
                  </a:schemeClr>
                </a:solidFill>
              </a:rPr>
              <a:t>y compris au titre d'une absence du caractère sérieux des recherches de reclassement externe encadrées par un plan de sauvegarde de l'emploi. </a:t>
            </a:r>
          </a:p>
          <a:p>
            <a:pPr lvl="0" algn="just"/>
            <a:r>
              <a:rPr lang="fr-FR" dirty="0"/>
              <a:t>La Cour prend sa décision au regard du principe de séparation des pouvoirs ;</a:t>
            </a:r>
          </a:p>
          <a:p>
            <a:pPr lvl="0" algn="just"/>
            <a:r>
              <a:rPr lang="fr-FR" dirty="0"/>
              <a:t>Mais cette solution est étonnante en ce que l’inspecteur du travail qui procède à l’autorisation du licenciement du salarié protégé n’est pas compétent pour vérifier le caractère sérieux et adapté des recherches de reclassement externe opérées par l'employeur.</a:t>
            </a:r>
          </a:p>
          <a:p>
            <a:pPr marL="0" lvl="0" indent="0" algn="just">
              <a:buNone/>
            </a:pPr>
            <a:r>
              <a:rPr lang="fr-FR" dirty="0">
                <a:sym typeface="Wingdings" panose="05000000000000000000" pitchFamily="2" charset="2"/>
              </a:rPr>
              <a:t> </a:t>
            </a:r>
            <a:r>
              <a:rPr lang="fr-FR" dirty="0"/>
              <a:t>En conséquence : </a:t>
            </a:r>
          </a:p>
          <a:p>
            <a:pPr lvl="1" algn="just"/>
            <a:r>
              <a:rPr lang="fr-FR" dirty="0"/>
              <a:t>Ni l’inspecteur du travail ; </a:t>
            </a:r>
          </a:p>
          <a:p>
            <a:pPr lvl="1" algn="just"/>
            <a:r>
              <a:rPr lang="fr-FR" dirty="0"/>
              <a:t>Ni le juge judiciaire. </a:t>
            </a:r>
          </a:p>
          <a:p>
            <a:pPr marL="324000" lvl="1" indent="0" algn="just">
              <a:buNone/>
            </a:pPr>
            <a:r>
              <a:rPr lang="fr-FR" dirty="0"/>
              <a:t>N’ont compétence pour </a:t>
            </a:r>
            <a:r>
              <a:rPr lang="fr-FR" b="1" dirty="0"/>
              <a:t>apprécier le caractère sérieux des recherches de reclassement externe opérées </a:t>
            </a:r>
            <a:r>
              <a:rPr lang="fr-FR" dirty="0"/>
              <a:t>par l'employeur…</a:t>
            </a:r>
          </a:p>
          <a:p>
            <a:pPr lvl="0" algn="just"/>
            <a:endParaRPr lang="fr-FR" sz="2200" b="1" dirty="0">
              <a:solidFill>
                <a:schemeClr val="accent2"/>
              </a:solidFill>
            </a:endParaRPr>
          </a:p>
        </p:txBody>
      </p:sp>
    </p:spTree>
    <p:extLst>
      <p:ext uri="{BB962C8B-B14F-4D97-AF65-F5344CB8AC3E}">
        <p14:creationId xmlns:p14="http://schemas.microsoft.com/office/powerpoint/2010/main" val="1273636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487A2-91A2-F890-955D-C6581F1D33FF}"/>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BF2507E7-546D-A320-40FD-29A22B2BBE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C235FDE-1490-3616-B4E5-10D8CEE2B7FC}"/>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5. 3 RUPTURE DU CONTRAT DE TRAVAIL</a:t>
            </a:r>
            <a:r>
              <a:rPr kumimoji="0" lang="fr-FR" sz="2200" b="0" i="0" u="none" strike="noStrike" kern="1200" cap="all" spc="0" normalizeH="0" baseline="0" noProof="0" dirty="0">
                <a:ln>
                  <a:noFill/>
                </a:ln>
                <a:solidFill>
                  <a:srgbClr val="000068"/>
                </a:solidFill>
                <a:effectLst/>
                <a:uLnTx/>
                <a:uFillTx/>
                <a:latin typeface="Gill Sans MT" panose="020B0502020104020203"/>
                <a:ea typeface="+mj-ea"/>
                <a:cs typeface="+mj-cs"/>
              </a:rPr>
              <a:t> – Licenciement économique </a:t>
            </a:r>
            <a:endParaRPr lang="fr-FR" dirty="0">
              <a:solidFill>
                <a:schemeClr val="accent2"/>
              </a:solidFill>
            </a:endParaRPr>
          </a:p>
        </p:txBody>
      </p:sp>
      <p:sp>
        <p:nvSpPr>
          <p:cNvPr id="10" name="Rectangle 9">
            <a:extLst>
              <a:ext uri="{FF2B5EF4-FFF2-40B4-BE49-F238E27FC236}">
                <a16:creationId xmlns:a16="http://schemas.microsoft.com/office/drawing/2014/main" id="{54EAE075-8B5F-940E-F7E7-B2A2E08422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544EC3D8-FB81-7F8C-3BDE-648DB717A114}"/>
              </a:ext>
            </a:extLst>
          </p:cNvPr>
          <p:cNvSpPr>
            <a:spLocks noGrp="1"/>
          </p:cNvSpPr>
          <p:nvPr>
            <p:ph idx="1"/>
          </p:nvPr>
        </p:nvSpPr>
        <p:spPr>
          <a:xfrm>
            <a:off x="581192" y="1507066"/>
            <a:ext cx="11029615" cy="5350933"/>
          </a:xfrm>
        </p:spPr>
        <p:txBody>
          <a:bodyPr anchor="t">
            <a:normAutofit/>
          </a:bodyPr>
          <a:lstStyle/>
          <a:p>
            <a:pPr marL="0" indent="0" algn="just">
              <a:buNone/>
            </a:pPr>
            <a:r>
              <a:rPr lang="fr-FR" sz="2200" b="1" u="sng" dirty="0">
                <a:solidFill>
                  <a:schemeClr val="accent2"/>
                </a:solidFill>
              </a:rPr>
              <a:t>CE, 19 sept. 2025, n°476305, n°470918</a:t>
            </a:r>
            <a:r>
              <a:rPr lang="fr-FR" sz="2200" b="1" dirty="0">
                <a:solidFill>
                  <a:schemeClr val="accent2"/>
                </a:solidFill>
              </a:rPr>
              <a:t> : Responsabilité de l’administration en cas de faute lourde</a:t>
            </a:r>
          </a:p>
          <a:p>
            <a:pPr algn="just"/>
            <a:r>
              <a:rPr lang="fr-FR" sz="2200" b="1" dirty="0">
                <a:solidFill>
                  <a:schemeClr val="tx1"/>
                </a:solidFill>
              </a:rPr>
              <a:t>La responsabilité de l’État à raison d’une décision illégale de validation ou d’homologation d’un plan de sauvegarde de l’emploi (PSE) ne peut être engagée </a:t>
            </a:r>
            <a:r>
              <a:rPr lang="fr-FR" sz="2200" b="1" u="sng" dirty="0">
                <a:solidFill>
                  <a:schemeClr val="tx1"/>
                </a:solidFill>
              </a:rPr>
              <a:t>qu’en cas de faute lourde de l’administration</a:t>
            </a:r>
            <a:r>
              <a:rPr lang="fr-FR" sz="2200" b="1" dirty="0">
                <a:solidFill>
                  <a:schemeClr val="tx1"/>
                </a:solidFill>
              </a:rPr>
              <a:t>. </a:t>
            </a:r>
          </a:p>
          <a:p>
            <a:pPr marL="0" indent="0" algn="just">
              <a:buNone/>
            </a:pPr>
            <a:r>
              <a:rPr lang="fr-FR" sz="2000" dirty="0">
                <a:sym typeface="Wingdings" panose="05000000000000000000" pitchFamily="2" charset="2"/>
              </a:rPr>
              <a:t> </a:t>
            </a:r>
            <a:r>
              <a:rPr lang="fr-FR" sz="2000" dirty="0"/>
              <a:t>Cette solution limite considérablement les possibilités d’indemnisation pour les employeurs. </a:t>
            </a:r>
          </a:p>
          <a:p>
            <a:pPr algn="just"/>
            <a:endParaRPr lang="fr-FR" sz="2200" b="1" dirty="0">
              <a:solidFill>
                <a:schemeClr val="accent2"/>
              </a:solidFill>
            </a:endParaRPr>
          </a:p>
        </p:txBody>
      </p:sp>
    </p:spTree>
    <p:extLst>
      <p:ext uri="{BB962C8B-B14F-4D97-AF65-F5344CB8AC3E}">
        <p14:creationId xmlns:p14="http://schemas.microsoft.com/office/powerpoint/2010/main" val="3609246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D25F1-C3BA-DCAA-8D09-AD550DEC03FF}"/>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53192E6-54FE-63C3-03E9-DE2864D5AA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38F6D98-30F5-3139-2E70-0D3DF6B9D270}"/>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5. 4 RUPTURE DU CONTRAT DE TRAVAIL</a:t>
            </a:r>
            <a:r>
              <a:rPr kumimoji="0" lang="fr-FR" sz="2200" b="0" i="0" u="none" strike="noStrike" kern="1200" cap="all" spc="0" normalizeH="0" baseline="0" noProof="0" dirty="0">
                <a:ln>
                  <a:noFill/>
                </a:ln>
                <a:solidFill>
                  <a:srgbClr val="000068"/>
                </a:solidFill>
                <a:effectLst/>
                <a:uLnTx/>
                <a:uFillTx/>
                <a:latin typeface="Gill Sans MT" panose="020B0502020104020203"/>
                <a:ea typeface="+mj-ea"/>
                <a:cs typeface="+mj-cs"/>
              </a:rPr>
              <a:t> – APC</a:t>
            </a:r>
            <a:endParaRPr lang="fr-FR" dirty="0">
              <a:solidFill>
                <a:schemeClr val="accent2"/>
              </a:solidFill>
            </a:endParaRPr>
          </a:p>
        </p:txBody>
      </p:sp>
      <p:sp>
        <p:nvSpPr>
          <p:cNvPr id="10" name="Rectangle 9">
            <a:extLst>
              <a:ext uri="{FF2B5EF4-FFF2-40B4-BE49-F238E27FC236}">
                <a16:creationId xmlns:a16="http://schemas.microsoft.com/office/drawing/2014/main" id="{773C2B11-B0B8-B787-8CBB-52707F1EF0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33FEB070-B5C9-D8AB-6AC3-9A60B15D5327}"/>
              </a:ext>
            </a:extLst>
          </p:cNvPr>
          <p:cNvSpPr>
            <a:spLocks noGrp="1"/>
          </p:cNvSpPr>
          <p:nvPr>
            <p:ph idx="1"/>
          </p:nvPr>
        </p:nvSpPr>
        <p:spPr>
          <a:xfrm>
            <a:off x="581192" y="1507066"/>
            <a:ext cx="11029615" cy="5350933"/>
          </a:xfrm>
        </p:spPr>
        <p:txBody>
          <a:bodyPr anchor="t">
            <a:normAutofit/>
          </a:bodyPr>
          <a:lstStyle/>
          <a:p>
            <a:pPr marL="0" indent="0" algn="just">
              <a:buNone/>
            </a:pPr>
            <a:r>
              <a:rPr lang="fr-FR" sz="2200" b="1" u="sng" dirty="0">
                <a:solidFill>
                  <a:schemeClr val="accent2"/>
                </a:solidFill>
              </a:rPr>
              <a:t>Cass</a:t>
            </a:r>
            <a:r>
              <a:rPr lang="fr-FR" u="sng" dirty="0"/>
              <a:t>. </a:t>
            </a:r>
            <a:r>
              <a:rPr lang="fr-FR" sz="2200" b="1" u="sng" dirty="0">
                <a:solidFill>
                  <a:schemeClr val="accent2"/>
                </a:solidFill>
              </a:rPr>
              <a:t>soc., 10 sept. 2025, n° 23-23.231</a:t>
            </a:r>
            <a:r>
              <a:rPr lang="fr-FR" sz="2200" b="1" dirty="0">
                <a:solidFill>
                  <a:schemeClr val="accent2"/>
                </a:solidFill>
              </a:rPr>
              <a:t> : La convention n° 158 de l'OIT et la justification d'un licenciement consécutif à un APC</a:t>
            </a:r>
            <a:br>
              <a:rPr lang="fr-FR" sz="2200" b="1" dirty="0">
                <a:solidFill>
                  <a:schemeClr val="accent2"/>
                </a:solidFill>
              </a:rPr>
            </a:br>
            <a:endParaRPr lang="fr-FR" sz="2200" b="1" dirty="0">
              <a:solidFill>
                <a:schemeClr val="accent2"/>
              </a:solidFill>
            </a:endParaRPr>
          </a:p>
          <a:p>
            <a:pPr algn="just"/>
            <a:r>
              <a:rPr lang="fr-FR" sz="2000" dirty="0">
                <a:solidFill>
                  <a:schemeClr val="tx1">
                    <a:lumMod val="95000"/>
                    <a:lumOff val="5000"/>
                  </a:schemeClr>
                </a:solidFill>
              </a:rPr>
              <a:t>La Cour de cassation se prononce sur l’étendue du contrôle que doit exercer le juge saisi d’un recours en contestation du licenciement d’un salarié ayant refusé l’application d’un accord de performance collective. </a:t>
            </a:r>
          </a:p>
          <a:p>
            <a:pPr algn="just"/>
            <a:r>
              <a:rPr lang="fr-FR" sz="2000" dirty="0">
                <a:solidFill>
                  <a:schemeClr val="tx1">
                    <a:lumMod val="95000"/>
                    <a:lumOff val="5000"/>
                  </a:schemeClr>
                </a:solidFill>
              </a:rPr>
              <a:t>Le juge doit : </a:t>
            </a:r>
          </a:p>
          <a:p>
            <a:pPr lvl="1" algn="just"/>
            <a:r>
              <a:rPr lang="fr-FR" sz="2000" dirty="0">
                <a:solidFill>
                  <a:schemeClr val="tx1">
                    <a:lumMod val="95000"/>
                    <a:lumOff val="5000"/>
                  </a:schemeClr>
                </a:solidFill>
              </a:rPr>
              <a:t>Non seulement vérifier la </a:t>
            </a:r>
            <a:r>
              <a:rPr lang="fr-FR" sz="2000" b="1" dirty="0">
                <a:solidFill>
                  <a:schemeClr val="tx1">
                    <a:lumMod val="95000"/>
                    <a:lumOff val="5000"/>
                  </a:schemeClr>
                </a:solidFill>
              </a:rPr>
              <a:t>conformité de l’accord </a:t>
            </a:r>
            <a:r>
              <a:rPr lang="fr-FR" sz="2000" dirty="0">
                <a:solidFill>
                  <a:schemeClr val="tx1">
                    <a:lumMod val="95000"/>
                    <a:lumOff val="5000"/>
                  </a:schemeClr>
                </a:solidFill>
              </a:rPr>
              <a:t>aux exigences légales ; </a:t>
            </a:r>
          </a:p>
          <a:p>
            <a:pPr lvl="1" algn="just"/>
            <a:r>
              <a:rPr lang="fr-FR" sz="2000" dirty="0">
                <a:solidFill>
                  <a:schemeClr val="tx1">
                    <a:lumMod val="95000"/>
                    <a:lumOff val="5000"/>
                  </a:schemeClr>
                </a:solidFill>
              </a:rPr>
              <a:t>Mais également s’assurer que celui-ci est </a:t>
            </a:r>
            <a:r>
              <a:rPr lang="fr-FR" sz="2000" b="1" u="sng" dirty="0">
                <a:solidFill>
                  <a:schemeClr val="tx1">
                    <a:lumMod val="95000"/>
                    <a:lumOff val="5000"/>
                  </a:schemeClr>
                </a:solidFill>
              </a:rPr>
              <a:t>effectivement justifié</a:t>
            </a:r>
            <a:r>
              <a:rPr lang="fr-FR" sz="2000" b="1" dirty="0">
                <a:solidFill>
                  <a:schemeClr val="tx1">
                    <a:lumMod val="95000"/>
                    <a:lumOff val="5000"/>
                  </a:schemeClr>
                </a:solidFill>
              </a:rPr>
              <a:t> par des </a:t>
            </a:r>
            <a:r>
              <a:rPr lang="fr-FR" sz="2000" b="1" u="sng" dirty="0">
                <a:solidFill>
                  <a:schemeClr val="tx1">
                    <a:lumMod val="95000"/>
                    <a:lumOff val="5000"/>
                  </a:schemeClr>
                </a:solidFill>
              </a:rPr>
              <a:t>nécessités liées au fonctionnement de l’entreprise</a:t>
            </a:r>
            <a:r>
              <a:rPr lang="fr-FR" sz="2000" dirty="0">
                <a:solidFill>
                  <a:schemeClr val="tx1">
                    <a:lumMod val="95000"/>
                    <a:lumOff val="5000"/>
                  </a:schemeClr>
                </a:solidFill>
              </a:rPr>
              <a:t>.</a:t>
            </a:r>
            <a:endParaRPr lang="fr-FR" sz="2400" dirty="0">
              <a:solidFill>
                <a:schemeClr val="tx1">
                  <a:lumMod val="95000"/>
                  <a:lumOff val="5000"/>
                </a:schemeClr>
              </a:solidFill>
            </a:endParaRPr>
          </a:p>
          <a:p>
            <a:pPr marL="0" indent="0" algn="just">
              <a:buNone/>
            </a:pPr>
            <a:r>
              <a:rPr lang="fr-FR" sz="2400" b="1" dirty="0">
                <a:solidFill>
                  <a:schemeClr val="tx1">
                    <a:lumMod val="95000"/>
                    <a:lumOff val="5000"/>
                  </a:schemeClr>
                </a:solidFill>
                <a:sym typeface="Wingdings" panose="05000000000000000000" pitchFamily="2" charset="2"/>
              </a:rPr>
              <a:t> </a:t>
            </a:r>
            <a:r>
              <a:rPr lang="fr-FR" sz="2000" dirty="0">
                <a:solidFill>
                  <a:schemeClr val="tx1">
                    <a:lumMod val="95000"/>
                    <a:lumOff val="5000"/>
                  </a:schemeClr>
                </a:solidFill>
              </a:rPr>
              <a:t>À défaut, le licenciement sera jugé </a:t>
            </a:r>
            <a:r>
              <a:rPr lang="fr-FR" sz="2000" b="1" dirty="0">
                <a:solidFill>
                  <a:schemeClr val="tx1">
                    <a:lumMod val="95000"/>
                    <a:lumOff val="5000"/>
                  </a:schemeClr>
                </a:solidFill>
              </a:rPr>
              <a:t>sans cause réelle et sérieuse</a:t>
            </a:r>
            <a:r>
              <a:rPr lang="fr-FR" sz="2000" dirty="0">
                <a:solidFill>
                  <a:schemeClr val="tx1">
                    <a:lumMod val="95000"/>
                    <a:lumOff val="5000"/>
                  </a:schemeClr>
                </a:solidFill>
              </a:rPr>
              <a:t>. </a:t>
            </a:r>
            <a:endParaRPr lang="fr-FR" sz="2400" b="1" dirty="0">
              <a:solidFill>
                <a:schemeClr val="tx1">
                  <a:lumMod val="95000"/>
                  <a:lumOff val="5000"/>
                </a:schemeClr>
              </a:solidFill>
            </a:endParaRPr>
          </a:p>
        </p:txBody>
      </p:sp>
    </p:spTree>
    <p:extLst>
      <p:ext uri="{BB962C8B-B14F-4D97-AF65-F5344CB8AC3E}">
        <p14:creationId xmlns:p14="http://schemas.microsoft.com/office/powerpoint/2010/main" val="2347684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88BA4AD3-DC78-3A39-D8EB-FD6250896256}"/>
              </a:ext>
            </a:extLst>
          </p:cNvPr>
          <p:cNvSpPr>
            <a:spLocks noGrp="1"/>
          </p:cNvSpPr>
          <p:nvPr>
            <p:ph type="title"/>
          </p:nvPr>
        </p:nvSpPr>
        <p:spPr>
          <a:xfrm>
            <a:off x="959157" y="1113764"/>
            <a:ext cx="3269749" cy="4624327"/>
          </a:xfrm>
        </p:spPr>
        <p:txBody>
          <a:bodyPr anchor="ctr">
            <a:normAutofit/>
          </a:bodyPr>
          <a:lstStyle/>
          <a:p>
            <a:pPr algn="ctr"/>
            <a:r>
              <a:rPr lang="fr-FR" sz="3200" dirty="0"/>
              <a:t>ACTUALITE LEGISLATIVE ET REGLEMENTAIRE </a:t>
            </a:r>
            <a:br>
              <a:rPr lang="fr-FR" sz="3200" dirty="0"/>
            </a:br>
            <a:endParaRPr lang="fr-FR" sz="3200" dirty="0">
              <a:solidFill>
                <a:srgbClr val="FFFFFF"/>
              </a:solidFill>
            </a:endParaRPr>
          </a:p>
        </p:txBody>
      </p:sp>
    </p:spTree>
    <p:extLst>
      <p:ext uri="{BB962C8B-B14F-4D97-AF65-F5344CB8AC3E}">
        <p14:creationId xmlns:p14="http://schemas.microsoft.com/office/powerpoint/2010/main" val="3659648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5E32B-C020-509A-734C-B8E3BC23802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5558D0A3-4753-FB97-1884-9E8FC8DB70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0AFD619-52A5-D92D-3447-E9F10EAD592A}"/>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6. transaction </a:t>
            </a:r>
          </a:p>
        </p:txBody>
      </p:sp>
      <p:sp>
        <p:nvSpPr>
          <p:cNvPr id="10" name="Rectangle 9">
            <a:extLst>
              <a:ext uri="{FF2B5EF4-FFF2-40B4-BE49-F238E27FC236}">
                <a16:creationId xmlns:a16="http://schemas.microsoft.com/office/drawing/2014/main" id="{2A8152EE-2999-79C7-DF56-FE2CD7260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79884C23-66EB-9CE4-BA2A-3AC1ADEBF500}"/>
              </a:ext>
            </a:extLst>
          </p:cNvPr>
          <p:cNvSpPr>
            <a:spLocks noGrp="1"/>
          </p:cNvSpPr>
          <p:nvPr>
            <p:ph idx="1"/>
          </p:nvPr>
        </p:nvSpPr>
        <p:spPr>
          <a:xfrm>
            <a:off x="581192" y="1507067"/>
            <a:ext cx="11029615" cy="4709280"/>
          </a:xfrm>
        </p:spPr>
        <p:txBody>
          <a:bodyPr anchor="t">
            <a:normAutofit fontScale="92500" lnSpcReduction="20000"/>
          </a:bodyPr>
          <a:lstStyle/>
          <a:p>
            <a:pPr marL="0" indent="0" algn="just">
              <a:buNone/>
            </a:pPr>
            <a:r>
              <a:rPr lang="fr-FR" sz="2200" b="1" u="sng" dirty="0">
                <a:solidFill>
                  <a:schemeClr val="accent2"/>
                </a:solidFill>
              </a:rPr>
              <a:t>Cass. soc., 8 oct. 2025, n° 24-16.500</a:t>
            </a:r>
            <a:r>
              <a:rPr lang="fr-FR" sz="2200" b="1" dirty="0">
                <a:solidFill>
                  <a:schemeClr val="accent2"/>
                </a:solidFill>
              </a:rPr>
              <a:t> : Transaction et requalification des CDD en CDI </a:t>
            </a:r>
          </a:p>
          <a:p>
            <a:pPr lvl="0" algn="just"/>
            <a:r>
              <a:rPr lang="fr-FR" sz="2000" dirty="0"/>
              <a:t>Les dispositions d'un protocole d'accord entre le salarié et l'employeur prévoyaient que la</a:t>
            </a:r>
            <a:r>
              <a:rPr lang="fr-FR" sz="2000" u="sng" dirty="0"/>
              <a:t> transaction avait pour objet de mettre fin à tout litige né ou à naître</a:t>
            </a:r>
            <a:r>
              <a:rPr lang="fr-FR" sz="2000" dirty="0"/>
              <a:t> entre les parties. </a:t>
            </a:r>
          </a:p>
          <a:p>
            <a:pPr lvl="0" algn="just"/>
            <a:r>
              <a:rPr lang="fr-FR" sz="2000" dirty="0"/>
              <a:t>La cour d’appel en a exactement déduit que </a:t>
            </a:r>
            <a:r>
              <a:rPr lang="fr-FR" sz="2000" u="sng" dirty="0"/>
              <a:t>les effets de la requalification des CDD conclus entre les parties en CDI</a:t>
            </a:r>
            <a:r>
              <a:rPr lang="fr-FR" sz="2000" dirty="0"/>
              <a:t> ne devaient </a:t>
            </a:r>
            <a:r>
              <a:rPr lang="fr-FR" sz="2000" u="sng" dirty="0"/>
              <a:t>pas remonter au-delà du premier contrat conclu postérieurement à la </a:t>
            </a:r>
            <a:r>
              <a:rPr lang="fr-FR" sz="2200" u="sng" dirty="0"/>
              <a:t>transaction</a:t>
            </a:r>
            <a:r>
              <a:rPr lang="fr-FR" sz="2200" dirty="0"/>
              <a:t>.</a:t>
            </a:r>
          </a:p>
          <a:p>
            <a:pPr algn="just">
              <a:buFont typeface="Wingdings" panose="05000000000000000000" pitchFamily="2" charset="2"/>
              <a:buChar char="à"/>
            </a:pPr>
            <a:r>
              <a:rPr lang="fr-FR" sz="2200" b="1" dirty="0"/>
              <a:t>Cet arrêt donne un plein effet à la transaction. </a:t>
            </a:r>
          </a:p>
          <a:p>
            <a:pPr lvl="1" algn="just">
              <a:buFont typeface="Arial" panose="020B0604020202020204" pitchFamily="34" charset="0"/>
              <a:buChar char="•"/>
            </a:pPr>
            <a:r>
              <a:rPr lang="fr-FR" sz="1900" b="1" dirty="0"/>
              <a:t>Les jugent opère à une limitation de la rétroactivité aux seuls contrats post-transaction</a:t>
            </a:r>
          </a:p>
          <a:p>
            <a:pPr lvl="1" algn="just">
              <a:buFont typeface="Arial" panose="020B0604020202020204" pitchFamily="34" charset="0"/>
              <a:buChar char="•"/>
            </a:pPr>
            <a:r>
              <a:rPr lang="fr-FR" sz="1900" b="1" dirty="0"/>
              <a:t>La transaction empêche la requalification des CDD antérieurs à la signature de la transaction. </a:t>
            </a:r>
          </a:p>
          <a:p>
            <a:pPr marL="0" indent="0" algn="just">
              <a:buNone/>
            </a:pPr>
            <a:endParaRPr lang="fr-FR" sz="2200" dirty="0"/>
          </a:p>
          <a:p>
            <a:pPr marL="0" indent="0" algn="just">
              <a:buNone/>
            </a:pPr>
            <a:r>
              <a:rPr lang="fr-FR" sz="2200" b="1" u="sng" dirty="0">
                <a:solidFill>
                  <a:schemeClr val="accent2"/>
                </a:solidFill>
              </a:rPr>
              <a:t>Cass. soc., 8 oct. 2025, n° 23-23.501</a:t>
            </a:r>
            <a:r>
              <a:rPr lang="fr-FR" sz="2200" b="1" dirty="0">
                <a:solidFill>
                  <a:schemeClr val="accent2"/>
                </a:solidFill>
              </a:rPr>
              <a:t> : L’action en nullité de la transaction est soumise à un délai de prescription quinquennal. </a:t>
            </a:r>
          </a:p>
          <a:p>
            <a:pPr algn="just"/>
            <a:r>
              <a:rPr lang="fr-FR" i="1" dirty="0"/>
              <a:t> Il résulte de la combinaison des articles 2224 du Code civil et L. 1471-1, alinéa 1er, du Code du travail, que l'action aux fins de nullité d'une transaction ayant mis fin à un litige relatif à l'exécution ou à la rupture du contrat de travail revêt le caractère d'une action personnelle et relève de la prescription de l'article 2224 du Code civil.</a:t>
            </a:r>
          </a:p>
          <a:p>
            <a:pPr marL="0" indent="0" algn="just">
              <a:buNone/>
            </a:pPr>
            <a:endParaRPr lang="fr-FR" sz="2200" dirty="0"/>
          </a:p>
        </p:txBody>
      </p:sp>
    </p:spTree>
    <p:extLst>
      <p:ext uri="{BB962C8B-B14F-4D97-AF65-F5344CB8AC3E}">
        <p14:creationId xmlns:p14="http://schemas.microsoft.com/office/powerpoint/2010/main" val="887176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31228-D285-713D-728D-DD0278B9FDB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7ABBB7D-10BA-AC4A-C684-72CAA509A2F1}"/>
              </a:ext>
            </a:extLst>
          </p:cNvPr>
          <p:cNvSpPr>
            <a:spLocks noGrp="1"/>
          </p:cNvSpPr>
          <p:nvPr>
            <p:ph type="title"/>
          </p:nvPr>
        </p:nvSpPr>
        <p:spPr/>
        <p:txBody>
          <a:bodyPr/>
          <a:lstStyle/>
          <a:p>
            <a:r>
              <a:rPr lang="fr-FR" sz="3600" b="1" dirty="0"/>
              <a:t>II- RELATIONS COLLECTIVES </a:t>
            </a:r>
          </a:p>
        </p:txBody>
      </p:sp>
      <p:sp>
        <p:nvSpPr>
          <p:cNvPr id="3" name="Espace réservé du contenu 2">
            <a:extLst>
              <a:ext uri="{FF2B5EF4-FFF2-40B4-BE49-F238E27FC236}">
                <a16:creationId xmlns:a16="http://schemas.microsoft.com/office/drawing/2014/main" id="{72AC7AF8-381A-F525-0E87-AFE5B75D74C2}"/>
              </a:ext>
            </a:extLst>
          </p:cNvPr>
          <p:cNvSpPr>
            <a:spLocks noGrp="1"/>
          </p:cNvSpPr>
          <p:nvPr>
            <p:ph idx="1"/>
          </p:nvPr>
        </p:nvSpPr>
        <p:spPr/>
        <p:txBody>
          <a:bodyPr anchor="t">
            <a:normAutofit/>
          </a:bodyPr>
          <a:lstStyle/>
          <a:p>
            <a:pPr marL="0" indent="0" algn="just">
              <a:buNone/>
            </a:pPr>
            <a:r>
              <a:rPr lang="fr-FR" sz="2800" cap="all" dirty="0">
                <a:solidFill>
                  <a:schemeClr val="accent2"/>
                </a:solidFill>
                <a:latin typeface="+mj-lt"/>
                <a:ea typeface="+mj-ea"/>
                <a:cs typeface="+mj-cs"/>
              </a:rPr>
              <a:t>1.1. ELECTIONS PROFESSIONNELLES</a:t>
            </a:r>
          </a:p>
          <a:p>
            <a:pPr marL="0" indent="0" algn="just">
              <a:lnSpc>
                <a:spcPct val="90000"/>
              </a:lnSpc>
              <a:buNone/>
            </a:pPr>
            <a:r>
              <a:rPr lang="fr-FR" sz="2000" b="1" u="sng" dirty="0">
                <a:solidFill>
                  <a:schemeClr val="accent2"/>
                </a:solidFill>
              </a:rPr>
              <a:t>Cass. soc. 17 sept. 2025 n° 24-20.524</a:t>
            </a:r>
            <a:r>
              <a:rPr lang="fr-FR" sz="2000" b="1" dirty="0">
                <a:solidFill>
                  <a:schemeClr val="accent2"/>
                </a:solidFill>
              </a:rPr>
              <a:t> </a:t>
            </a:r>
          </a:p>
          <a:p>
            <a:pPr algn="just"/>
            <a:r>
              <a:rPr lang="fr-FR" sz="2000" dirty="0"/>
              <a:t>Lorsqu'un protocole préélectoral mentionne une date limite de dépôt des candidatures, </a:t>
            </a:r>
            <a:r>
              <a:rPr lang="fr-FR" sz="2000" u="sng" dirty="0"/>
              <a:t>celle-ci s'impose aux parties. </a:t>
            </a:r>
          </a:p>
          <a:p>
            <a:pPr algn="just"/>
            <a:r>
              <a:rPr lang="fr-FR" sz="2000" dirty="0"/>
              <a:t>La conséquence de cette condition temporelle est que l'appréciation de la </a:t>
            </a:r>
            <a:r>
              <a:rPr lang="fr-FR" sz="2000" b="1" dirty="0"/>
              <a:t>régularité des listes au regard des dispositions relatives à la représentation équilibrée femmes-hommes</a:t>
            </a:r>
            <a:r>
              <a:rPr lang="fr-FR" sz="2000" dirty="0"/>
              <a:t> s'entend de celle des </a:t>
            </a:r>
            <a:r>
              <a:rPr lang="fr-FR" sz="2000" b="1" dirty="0"/>
              <a:t>listes déposées </a:t>
            </a:r>
            <a:r>
              <a:rPr lang="fr-FR" sz="2000" b="1" u="sng" dirty="0"/>
              <a:t>avant cette date limite de dépôt</a:t>
            </a:r>
            <a:r>
              <a:rPr lang="fr-FR" sz="2000" dirty="0"/>
              <a:t>, peu important que la liste de candidats soumise au scrutin soit incomplète à la suite de la décision ultérieure de certains candidats de se retirer de la liste. </a:t>
            </a:r>
          </a:p>
          <a:p>
            <a:pPr marL="0" indent="0" algn="just">
              <a:buNone/>
            </a:pPr>
            <a:endParaRPr lang="fr-FR" sz="2000" b="1" u="sng" dirty="0">
              <a:solidFill>
                <a:schemeClr val="accent2"/>
              </a:solidFill>
            </a:endParaRPr>
          </a:p>
          <a:p>
            <a:pPr marL="0" indent="0" algn="just">
              <a:buNone/>
            </a:pPr>
            <a:endParaRPr lang="fr-FR" sz="2800" cap="all" dirty="0">
              <a:solidFill>
                <a:schemeClr val="accent2"/>
              </a:solidFill>
              <a:latin typeface="+mj-lt"/>
              <a:ea typeface="+mj-ea"/>
              <a:cs typeface="+mj-cs"/>
            </a:endParaRPr>
          </a:p>
          <a:p>
            <a:endParaRPr lang="fr-FR" dirty="0"/>
          </a:p>
          <a:p>
            <a:endParaRPr lang="fr-FR" dirty="0"/>
          </a:p>
        </p:txBody>
      </p:sp>
    </p:spTree>
    <p:extLst>
      <p:ext uri="{BB962C8B-B14F-4D97-AF65-F5344CB8AC3E}">
        <p14:creationId xmlns:p14="http://schemas.microsoft.com/office/powerpoint/2010/main" val="1246339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1F6CE-3E76-220A-5395-01D0B110B52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9625EE73-8B0F-0C29-7C8B-B52A673C7F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B94D2A98-305B-E9D0-41C4-2406D418FAC5}"/>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1.2. ELECTIONS PROFESSIONNELLES </a:t>
            </a:r>
          </a:p>
        </p:txBody>
      </p:sp>
      <p:sp>
        <p:nvSpPr>
          <p:cNvPr id="10" name="Rectangle 9">
            <a:extLst>
              <a:ext uri="{FF2B5EF4-FFF2-40B4-BE49-F238E27FC236}">
                <a16:creationId xmlns:a16="http://schemas.microsoft.com/office/drawing/2014/main" id="{43DBD4EC-57E1-795B-3C70-C49FA84C5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7479DE91-D186-3B72-5CF4-1267D1894A44}"/>
              </a:ext>
            </a:extLst>
          </p:cNvPr>
          <p:cNvSpPr>
            <a:spLocks noGrp="1"/>
          </p:cNvSpPr>
          <p:nvPr>
            <p:ph idx="1"/>
          </p:nvPr>
        </p:nvSpPr>
        <p:spPr>
          <a:xfrm>
            <a:off x="581192" y="1507066"/>
            <a:ext cx="11029615" cy="5350933"/>
          </a:xfrm>
        </p:spPr>
        <p:txBody>
          <a:bodyPr anchor="t">
            <a:normAutofit/>
          </a:bodyPr>
          <a:lstStyle/>
          <a:p>
            <a:pPr marL="0" indent="0" algn="just">
              <a:buNone/>
            </a:pPr>
            <a:r>
              <a:rPr lang="fr-FR" sz="2000" b="1" u="sng" dirty="0">
                <a:solidFill>
                  <a:schemeClr val="accent2"/>
                </a:solidFill>
              </a:rPr>
              <a:t>Cass. soc. 17 sept. 2025 n° 24-10.990</a:t>
            </a:r>
            <a:r>
              <a:rPr lang="fr-FR" sz="2000" b="1" dirty="0">
                <a:solidFill>
                  <a:schemeClr val="accent2"/>
                </a:solidFill>
              </a:rPr>
              <a:t> : Exigence d’une information individuelle sur le déroulement des opérations électorales effectuée par vote électronique </a:t>
            </a:r>
          </a:p>
          <a:p>
            <a:pPr algn="just"/>
            <a:r>
              <a:rPr lang="fr-FR" sz="1900" dirty="0"/>
              <a:t>En cas de </a:t>
            </a:r>
            <a:r>
              <a:rPr lang="fr-FR" sz="1900" b="1" dirty="0"/>
              <a:t>vote électronique </a:t>
            </a:r>
            <a:r>
              <a:rPr lang="fr-FR" sz="1900" dirty="0"/>
              <a:t>aux élections professionnelles, </a:t>
            </a:r>
            <a:r>
              <a:rPr lang="fr-FR" sz="1900" u="sng" dirty="0"/>
              <a:t>chaque salarié</a:t>
            </a:r>
            <a:r>
              <a:rPr lang="fr-FR" sz="1900" dirty="0"/>
              <a:t> doit disposer en amont du scrutin </a:t>
            </a:r>
            <a:r>
              <a:rPr lang="fr-FR" sz="1900" u="sng" dirty="0"/>
              <a:t>d'une notice d'information détaillée sur le déroulement des opérations électorales</a:t>
            </a:r>
            <a:r>
              <a:rPr lang="fr-FR" sz="1900" dirty="0"/>
              <a:t>, qui peut lui être communiquée par tout moyen.</a:t>
            </a:r>
          </a:p>
          <a:p>
            <a:pPr algn="just"/>
            <a:r>
              <a:rPr lang="fr-FR" sz="1900" dirty="0"/>
              <a:t>La combinaison d’une </a:t>
            </a:r>
            <a:r>
              <a:rPr lang="fr-FR" sz="1900" b="1" dirty="0"/>
              <a:t>remise personnelle des documents d’information </a:t>
            </a:r>
            <a:r>
              <a:rPr lang="fr-FR" sz="1900" dirty="0"/>
              <a:t>sur le déroulement du vote et de </a:t>
            </a:r>
            <a:r>
              <a:rPr lang="fr-FR" sz="1900" b="1" dirty="0"/>
              <a:t>l’affichage de la note d’information sur le lieu de travail </a:t>
            </a:r>
            <a:r>
              <a:rPr lang="fr-FR" sz="1900" dirty="0"/>
              <a:t>à destination de ceux qui n’aurait pas bénéficié de la première modalité </a:t>
            </a:r>
            <a:r>
              <a:rPr lang="fr-FR" sz="1900" u="sng" dirty="0"/>
              <a:t>est irrégulière</a:t>
            </a:r>
            <a:r>
              <a:rPr lang="fr-FR" sz="1900" dirty="0"/>
              <a:t>. </a:t>
            </a:r>
          </a:p>
          <a:p>
            <a:pPr algn="just"/>
            <a:r>
              <a:rPr lang="fr-FR" sz="1900" dirty="0"/>
              <a:t>Dans le cas où certains salariés n’aurait pu disposer d'une notice d'information sur le déroulement des opérations électorales, il doit être </a:t>
            </a:r>
            <a:r>
              <a:rPr lang="fr-FR" sz="1900" b="1" dirty="0"/>
              <a:t>fait injonction à l'employeur de remettre à l'ensemble des salariés inscrits sur les listes électorales une notice d'information détaillée sur ce point</a:t>
            </a:r>
            <a:r>
              <a:rPr lang="fr-FR" sz="1900" dirty="0"/>
              <a:t>.</a:t>
            </a:r>
          </a:p>
          <a:p>
            <a:endParaRPr lang="fr-FR" dirty="0"/>
          </a:p>
          <a:p>
            <a:pPr marL="324000" lvl="1" indent="0">
              <a:buNone/>
            </a:pPr>
            <a:endParaRPr lang="fr-FR" sz="2800" dirty="0"/>
          </a:p>
        </p:txBody>
      </p:sp>
    </p:spTree>
    <p:extLst>
      <p:ext uri="{BB962C8B-B14F-4D97-AF65-F5344CB8AC3E}">
        <p14:creationId xmlns:p14="http://schemas.microsoft.com/office/powerpoint/2010/main" val="707759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41673-FED9-41AD-B843-18A9D17ED791}"/>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0AEA40F-A067-4949-6C28-8704A16B24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7620C52-C38A-0C98-088E-5B029F9372F8}"/>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3. Statut protecteur </a:t>
            </a:r>
          </a:p>
        </p:txBody>
      </p:sp>
      <p:sp>
        <p:nvSpPr>
          <p:cNvPr id="10" name="Rectangle 9">
            <a:extLst>
              <a:ext uri="{FF2B5EF4-FFF2-40B4-BE49-F238E27FC236}">
                <a16:creationId xmlns:a16="http://schemas.microsoft.com/office/drawing/2014/main" id="{A5EF06E8-2B07-7E57-29E2-C5A875D15F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37C471CB-9C01-9435-8D95-F4EB58CD22A0}"/>
              </a:ext>
            </a:extLst>
          </p:cNvPr>
          <p:cNvSpPr>
            <a:spLocks noGrp="1"/>
          </p:cNvSpPr>
          <p:nvPr>
            <p:ph idx="1"/>
          </p:nvPr>
        </p:nvSpPr>
        <p:spPr>
          <a:xfrm>
            <a:off x="581192" y="1507066"/>
            <a:ext cx="11029615" cy="5350933"/>
          </a:xfrm>
        </p:spPr>
        <p:txBody>
          <a:bodyPr anchor="t">
            <a:normAutofit/>
          </a:bodyPr>
          <a:lstStyle/>
          <a:p>
            <a:pPr marL="0" indent="0">
              <a:lnSpc>
                <a:spcPct val="90000"/>
              </a:lnSpc>
              <a:buNone/>
            </a:pPr>
            <a:r>
              <a:rPr lang="fr-FR" sz="2000" b="1" u="sng" dirty="0">
                <a:solidFill>
                  <a:schemeClr val="accent2"/>
                </a:solidFill>
              </a:rPr>
              <a:t>Cass. soc., 3 sept. 2025, nº 23-18.275</a:t>
            </a:r>
            <a:r>
              <a:rPr lang="fr-FR" dirty="0"/>
              <a:t> </a:t>
            </a:r>
            <a:r>
              <a:rPr lang="fr-FR" b="1" dirty="0"/>
              <a:t>: </a:t>
            </a:r>
            <a:r>
              <a:rPr lang="fr-FR" sz="2000" b="1" dirty="0">
                <a:solidFill>
                  <a:schemeClr val="accent2"/>
                </a:solidFill>
              </a:rPr>
              <a:t>Le bénéfice du statut protecteur de défenseur syndical est conditionné à l’information de son mandat au jour de la notification de la rupture </a:t>
            </a:r>
          </a:p>
          <a:p>
            <a:pPr marL="0" indent="0">
              <a:lnSpc>
                <a:spcPct val="90000"/>
              </a:lnSpc>
              <a:buNone/>
            </a:pPr>
            <a:endParaRPr lang="fr-FR" dirty="0"/>
          </a:p>
          <a:p>
            <a:pPr marL="0" indent="0" algn="ctr">
              <a:buNone/>
            </a:pPr>
            <a:r>
              <a:rPr lang="fr-FR" i="1" dirty="0"/>
              <a:t>«</a:t>
            </a:r>
            <a:r>
              <a:rPr lang="fr-FR" sz="2000" i="1" dirty="0"/>
              <a:t> Pour se </a:t>
            </a:r>
            <a:r>
              <a:rPr lang="fr-FR" sz="2000" b="1" i="1" dirty="0"/>
              <a:t>prévaloir de la protection attachée à son mandat de défenseur syndical</a:t>
            </a:r>
            <a:r>
              <a:rPr lang="fr-FR" sz="2000" i="1" dirty="0"/>
              <a:t> mentionné par l'article L. 2411-24 du code du travail, le salarié doit, </a:t>
            </a:r>
            <a:r>
              <a:rPr lang="fr-FR" sz="2000" b="1" i="1" dirty="0"/>
              <a:t>au plus tard lors de l'entretien préalable au licenciement</a:t>
            </a:r>
            <a:r>
              <a:rPr lang="fr-FR" sz="2000" i="1" dirty="0"/>
              <a:t>, ou, s'il s'agit d'une rupture ne nécessitant pas un entretien préalable, </a:t>
            </a:r>
            <a:r>
              <a:rPr lang="fr-FR" sz="2000" b="1" i="1" dirty="0"/>
              <a:t>au plus tard avant la notification de l'acte de la rupture</a:t>
            </a:r>
            <a:r>
              <a:rPr lang="fr-FR" sz="2000" i="1" dirty="0"/>
              <a:t>, avoir informé l'employeur de l'existence de ce mandat ou rapporter la preuve que l'employeur en avait alors connaissance. »</a:t>
            </a:r>
            <a:br>
              <a:rPr lang="fr-FR" sz="2000" i="1" dirty="0"/>
            </a:br>
            <a:endParaRPr lang="fr-FR" sz="2000" i="1" dirty="0"/>
          </a:p>
          <a:p>
            <a:pPr marL="0" indent="0">
              <a:buNone/>
            </a:pPr>
            <a:r>
              <a:rPr lang="fr-FR" sz="2000" dirty="0">
                <a:solidFill>
                  <a:schemeClr val="tx1">
                    <a:lumMod val="95000"/>
                    <a:lumOff val="5000"/>
                  </a:schemeClr>
                </a:solidFill>
                <a:sym typeface="Wingdings" panose="05000000000000000000" pitchFamily="2" charset="2"/>
              </a:rPr>
              <a:t> </a:t>
            </a:r>
            <a:r>
              <a:rPr lang="fr-FR" sz="2000" dirty="0">
                <a:solidFill>
                  <a:schemeClr val="tx1">
                    <a:lumMod val="95000"/>
                    <a:lumOff val="5000"/>
                  </a:schemeClr>
                </a:solidFill>
              </a:rPr>
              <a:t>Appliqué à la prise d’acte, cette solution implique que si le juge la considérait fondée, elle ne pourra seulement produire les effets d’un licenciement sans cause réelle et sérieuse et non plus de licenciement nul. </a:t>
            </a:r>
          </a:p>
        </p:txBody>
      </p:sp>
    </p:spTree>
    <p:extLst>
      <p:ext uri="{BB962C8B-B14F-4D97-AF65-F5344CB8AC3E}">
        <p14:creationId xmlns:p14="http://schemas.microsoft.com/office/powerpoint/2010/main" val="22599496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3C792-A51F-A05F-319B-A2CF36B1F1F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D4B62E0-1849-E4B8-9FA1-977CEFFD44D4}"/>
              </a:ext>
            </a:extLst>
          </p:cNvPr>
          <p:cNvSpPr>
            <a:spLocks noGrp="1"/>
          </p:cNvSpPr>
          <p:nvPr>
            <p:ph type="title"/>
          </p:nvPr>
        </p:nvSpPr>
        <p:spPr/>
        <p:txBody>
          <a:bodyPr/>
          <a:lstStyle/>
          <a:p>
            <a:r>
              <a:rPr lang="fr-FR" sz="3600" b="1" dirty="0"/>
              <a:t>III- Protection sociale </a:t>
            </a:r>
          </a:p>
        </p:txBody>
      </p:sp>
      <p:sp>
        <p:nvSpPr>
          <p:cNvPr id="4" name="Espace réservé du contenu 2">
            <a:extLst>
              <a:ext uri="{FF2B5EF4-FFF2-40B4-BE49-F238E27FC236}">
                <a16:creationId xmlns:a16="http://schemas.microsoft.com/office/drawing/2014/main" id="{FB4D7EAF-E537-DED8-CB0C-943767B00B4E}"/>
              </a:ext>
            </a:extLst>
          </p:cNvPr>
          <p:cNvSpPr txBox="1">
            <a:spLocks/>
          </p:cNvSpPr>
          <p:nvPr/>
        </p:nvSpPr>
        <p:spPr>
          <a:xfrm>
            <a:off x="581192" y="2147838"/>
            <a:ext cx="11029615" cy="4710161"/>
          </a:xfrm>
          <a:prstGeom prst="rect">
            <a:avLst/>
          </a:prstGeom>
        </p:spPr>
        <p:txBody>
          <a:bodyPr vert="horz" lIns="91440" tIns="45720" rIns="91440" bIns="45720" rtlCol="0" anchor="t">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endParaRPr lang="fr-FR" dirty="0"/>
          </a:p>
          <a:p>
            <a:pPr marL="0" indent="0">
              <a:buFont typeface="Wingdings 2" panose="05020102010507070707" pitchFamily="18" charset="2"/>
              <a:buNone/>
            </a:pPr>
            <a:endParaRPr lang="fr-FR" dirty="0"/>
          </a:p>
        </p:txBody>
      </p:sp>
      <p:sp>
        <p:nvSpPr>
          <p:cNvPr id="7" name="Espace réservé du contenu 2">
            <a:extLst>
              <a:ext uri="{FF2B5EF4-FFF2-40B4-BE49-F238E27FC236}">
                <a16:creationId xmlns:a16="http://schemas.microsoft.com/office/drawing/2014/main" id="{B9C4761B-3176-C057-9349-1E84446DE34B}"/>
              </a:ext>
            </a:extLst>
          </p:cNvPr>
          <p:cNvSpPr txBox="1">
            <a:spLocks/>
          </p:cNvSpPr>
          <p:nvPr/>
        </p:nvSpPr>
        <p:spPr>
          <a:xfrm>
            <a:off x="428792" y="2147838"/>
            <a:ext cx="11029615" cy="4538132"/>
          </a:xfrm>
          <a:prstGeom prst="rect">
            <a:avLst/>
          </a:prstGeom>
        </p:spPr>
        <p:txBody>
          <a:bodyPr vert="horz" lIns="91440" tIns="45720" rIns="91440" bIns="45720" rtlCol="0" anchor="t">
            <a:normAutofit fontScale="77500" lnSpcReduction="20000"/>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fr-FR" sz="3000" dirty="0">
                <a:solidFill>
                  <a:schemeClr val="accent2"/>
                </a:solidFill>
              </a:rPr>
              <a:t>I.1. ATMP</a:t>
            </a:r>
          </a:p>
          <a:p>
            <a:pPr marL="0" indent="0">
              <a:buNone/>
            </a:pPr>
            <a:endParaRPr lang="fr-FR" sz="2200" b="1" u="sng" dirty="0">
              <a:solidFill>
                <a:schemeClr val="accent2"/>
              </a:solidFill>
              <a:hlinkClick r:id="rId3">
                <a:extLst>
                  <a:ext uri="{A12FA001-AC4F-418D-AE19-62706E023703}">
                    <ahyp:hlinkClr xmlns:ahyp="http://schemas.microsoft.com/office/drawing/2018/hyperlinkcolor" val="tx"/>
                  </a:ext>
                </a:extLst>
              </a:hlinkClick>
            </a:endParaRPr>
          </a:p>
          <a:p>
            <a:pPr marL="0" indent="0" algn="just">
              <a:buNone/>
            </a:pPr>
            <a:r>
              <a:rPr lang="fr-FR" sz="2400" b="1" u="sng" dirty="0">
                <a:solidFill>
                  <a:schemeClr val="accent2"/>
                </a:solidFill>
                <a:hlinkClick r:id="rId3">
                  <a:extLst>
                    <a:ext uri="{A12FA001-AC4F-418D-AE19-62706E023703}">
                      <ahyp:hlinkClr xmlns:ahyp="http://schemas.microsoft.com/office/drawing/2018/hyperlinkcolor" val="tx"/>
                    </a:ext>
                  </a:extLst>
                </a:hlinkClick>
              </a:rPr>
              <a:t>Cass. soc., 10 sept. 2025, n° 23-19.841</a:t>
            </a:r>
            <a:r>
              <a:rPr lang="fr-FR" sz="2400" b="1" dirty="0">
                <a:solidFill>
                  <a:schemeClr val="accent2"/>
                </a:solidFill>
              </a:rPr>
              <a:t> </a:t>
            </a:r>
            <a:r>
              <a:rPr lang="fr-FR" sz="2200" b="1" dirty="0">
                <a:solidFill>
                  <a:schemeClr val="accent2"/>
                </a:solidFill>
              </a:rPr>
              <a:t>: Le juge prud'homal est compétent pour apprécier la nature professionnelle d'une maladie reconnue par la CPAM </a:t>
            </a:r>
          </a:p>
          <a:p>
            <a:pPr algn="just"/>
            <a:r>
              <a:rPr lang="fr-FR" sz="2300" b="1" dirty="0">
                <a:solidFill>
                  <a:schemeClr val="tx1"/>
                </a:solidFill>
              </a:rPr>
              <a:t>L'inopposabilité à l'employeur</a:t>
            </a:r>
            <a:r>
              <a:rPr lang="fr-FR" sz="2300" dirty="0">
                <a:solidFill>
                  <a:schemeClr val="tx1"/>
                </a:solidFill>
              </a:rPr>
              <a:t>, dans ses rapports avec la CPAM, </a:t>
            </a:r>
            <a:r>
              <a:rPr lang="fr-FR" sz="2300" b="1" dirty="0">
                <a:solidFill>
                  <a:schemeClr val="tx1"/>
                </a:solidFill>
              </a:rPr>
              <a:t>du caractère professionnel de la maladie du salarié ne fait pas obstacle </a:t>
            </a:r>
            <a:r>
              <a:rPr lang="fr-FR" sz="2300" dirty="0">
                <a:solidFill>
                  <a:schemeClr val="tx1"/>
                </a:solidFill>
              </a:rPr>
              <a:t>à ce que le </a:t>
            </a:r>
            <a:r>
              <a:rPr lang="fr-FR" sz="2300" b="1" dirty="0">
                <a:solidFill>
                  <a:schemeClr val="tx1"/>
                </a:solidFill>
              </a:rPr>
              <a:t>salarié invoque à l'encontre de l'employeur l'origine professionnelle de sa maladie </a:t>
            </a:r>
            <a:r>
              <a:rPr lang="fr-FR" sz="2300" dirty="0">
                <a:solidFill>
                  <a:schemeClr val="tx1"/>
                </a:solidFill>
              </a:rPr>
              <a:t>pour bénéficier de la législation protectrice de l'emploi.</a:t>
            </a:r>
          </a:p>
          <a:p>
            <a:pPr algn="just"/>
            <a:r>
              <a:rPr lang="fr-FR" sz="2300" dirty="0">
                <a:solidFill>
                  <a:schemeClr val="tx1"/>
                </a:solidFill>
              </a:rPr>
              <a:t>Le juge doit alors former sa conviction, au vu de l'ensemble des éléments qui lui sont soumis par les parties, étant donné que </a:t>
            </a:r>
            <a:r>
              <a:rPr lang="fr-FR" sz="2300" u="sng" dirty="0">
                <a:solidFill>
                  <a:schemeClr val="tx1"/>
                </a:solidFill>
              </a:rPr>
              <a:t>la prise en charge de l’affection au titre de la législation sur les maladies professionnelles </a:t>
            </a:r>
            <a:r>
              <a:rPr lang="fr-FR" sz="2300" b="1" dirty="0">
                <a:solidFill>
                  <a:schemeClr val="tx1"/>
                </a:solidFill>
              </a:rPr>
              <a:t>n’est pas de nature à constituer à elle seule la preuve de l'origine professionnelle de l'inaptitude</a:t>
            </a:r>
            <a:r>
              <a:rPr lang="fr-FR" sz="2300" dirty="0">
                <a:solidFill>
                  <a:schemeClr val="tx1"/>
                </a:solidFill>
              </a:rPr>
              <a:t>.</a:t>
            </a:r>
          </a:p>
          <a:p>
            <a:pPr algn="just">
              <a:buFont typeface="Wingdings" panose="05000000000000000000" pitchFamily="2" charset="2"/>
              <a:buChar char="à"/>
            </a:pPr>
            <a:r>
              <a:rPr lang="fr-FR" sz="2300" dirty="0">
                <a:solidFill>
                  <a:schemeClr val="tx1"/>
                </a:solidFill>
                <a:sym typeface="Wingdings" panose="05000000000000000000" pitchFamily="2" charset="2"/>
              </a:rPr>
              <a:t>Revirement de jurisprudence : </a:t>
            </a:r>
            <a:r>
              <a:rPr lang="fr-FR" sz="2300" i="1" dirty="0">
                <a:solidFill>
                  <a:schemeClr val="tx1"/>
                </a:solidFill>
                <a:sym typeface="Wingdings" panose="05000000000000000000" pitchFamily="2" charset="2"/>
              </a:rPr>
              <a:t>« lorsqu'un accident du travail ou une maladie professionnelle a été reconnu par la CPAM par une décision non remise en cause, cette décision s'impose au juge prud'homal »</a:t>
            </a:r>
            <a:r>
              <a:rPr lang="fr-FR" sz="2300" dirty="0">
                <a:solidFill>
                  <a:schemeClr val="tx1"/>
                </a:solidFill>
                <a:sym typeface="Wingdings" panose="05000000000000000000" pitchFamily="2" charset="2"/>
              </a:rPr>
              <a:t> (Cass. soc., 18 sept. 2024, n° 22-22.782)</a:t>
            </a:r>
          </a:p>
          <a:p>
            <a:pPr algn="just">
              <a:buFont typeface="Wingdings" panose="05000000000000000000" pitchFamily="2" charset="2"/>
              <a:buChar char="à"/>
            </a:pPr>
            <a:r>
              <a:rPr lang="fr-FR" sz="2300" dirty="0">
                <a:solidFill>
                  <a:schemeClr val="tx1"/>
                </a:solidFill>
              </a:rPr>
              <a:t>L'autonomie du juge prud'homal vis-à-vis d'une décision relevant du contentieux de la sécurité sociale est désormais clairement consacrée.</a:t>
            </a:r>
          </a:p>
          <a:p>
            <a:pPr algn="just"/>
            <a:endParaRPr lang="fr-FR" dirty="0">
              <a:solidFill>
                <a:schemeClr val="tx1"/>
              </a:solidFill>
            </a:endParaRPr>
          </a:p>
          <a:p>
            <a:pPr marL="0" indent="0">
              <a:buNone/>
            </a:pPr>
            <a:endParaRPr lang="fr-FR" sz="3000" dirty="0">
              <a:solidFill>
                <a:schemeClr val="accent2"/>
              </a:solidFill>
            </a:endParaRPr>
          </a:p>
          <a:p>
            <a:pPr marL="0" indent="0">
              <a:buFont typeface="Wingdings 2" panose="05020102010507070707" pitchFamily="18" charset="2"/>
              <a:buNone/>
            </a:pPr>
            <a:endParaRPr lang="fr-FR" dirty="0"/>
          </a:p>
        </p:txBody>
      </p:sp>
    </p:spTree>
    <p:extLst>
      <p:ext uri="{BB962C8B-B14F-4D97-AF65-F5344CB8AC3E}">
        <p14:creationId xmlns:p14="http://schemas.microsoft.com/office/powerpoint/2010/main" val="1619833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55BF7-0F6F-DEED-E664-82977EE75217}"/>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D3E7B7AC-69C1-8470-C44C-8243FB7AD2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7D2F3DA-3089-BFEB-91A1-4C3B9B5081E3}"/>
              </a:ext>
            </a:extLst>
          </p:cNvPr>
          <p:cNvSpPr>
            <a:spLocks noGrp="1"/>
          </p:cNvSpPr>
          <p:nvPr>
            <p:ph type="title"/>
          </p:nvPr>
        </p:nvSpPr>
        <p:spPr>
          <a:xfrm>
            <a:off x="581192" y="641653"/>
            <a:ext cx="11029616" cy="569080"/>
          </a:xfrm>
        </p:spPr>
        <p:txBody>
          <a:bodyPr anchor="t">
            <a:normAutofit/>
          </a:bodyPr>
          <a:lstStyle/>
          <a:p>
            <a:pPr algn="just"/>
            <a:r>
              <a:rPr lang="fr-FR" dirty="0">
                <a:solidFill>
                  <a:schemeClr val="accent2"/>
                </a:solidFill>
              </a:rPr>
              <a:t>1.2.  ATMP</a:t>
            </a:r>
          </a:p>
        </p:txBody>
      </p:sp>
      <p:sp>
        <p:nvSpPr>
          <p:cNvPr id="10" name="Rectangle 9">
            <a:extLst>
              <a:ext uri="{FF2B5EF4-FFF2-40B4-BE49-F238E27FC236}">
                <a16:creationId xmlns:a16="http://schemas.microsoft.com/office/drawing/2014/main" id="{4C0B7E6E-6D56-53C3-C056-42D661173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3A02A76E-9C7E-08A8-EC03-ABAF282CBF78}"/>
              </a:ext>
            </a:extLst>
          </p:cNvPr>
          <p:cNvSpPr>
            <a:spLocks noGrp="1"/>
          </p:cNvSpPr>
          <p:nvPr>
            <p:ph idx="1"/>
          </p:nvPr>
        </p:nvSpPr>
        <p:spPr>
          <a:xfrm>
            <a:off x="581192" y="1507066"/>
            <a:ext cx="11029615" cy="5350933"/>
          </a:xfrm>
        </p:spPr>
        <p:txBody>
          <a:bodyPr anchor="t">
            <a:normAutofit fontScale="92500" lnSpcReduction="10000"/>
          </a:bodyPr>
          <a:lstStyle/>
          <a:p>
            <a:pPr marL="0" indent="0" algn="just">
              <a:lnSpc>
                <a:spcPct val="90000"/>
              </a:lnSpc>
              <a:buNone/>
            </a:pPr>
            <a:r>
              <a:rPr lang="fr-FR" sz="2000" b="1" u="sng" dirty="0">
                <a:solidFill>
                  <a:schemeClr val="accent2"/>
                </a:solidFill>
                <a:hlinkClick r:id="rId3">
                  <a:extLst>
                    <a:ext uri="{A12FA001-AC4F-418D-AE19-62706E023703}">
                      <ahyp:hlinkClr xmlns:ahyp="http://schemas.microsoft.com/office/drawing/2018/hyperlinkcolor" val="tx"/>
                    </a:ext>
                  </a:extLst>
                </a:hlinkClick>
              </a:rPr>
              <a:t>Cass. soc., 24 sept. 2025, n° 22-20.155</a:t>
            </a:r>
            <a:r>
              <a:rPr lang="fr-FR" sz="2000" b="1" dirty="0">
                <a:solidFill>
                  <a:schemeClr val="accent2"/>
                </a:solidFill>
              </a:rPr>
              <a:t> : Connaissance de la demande de prise en charge de l’accident de travail et nullité du licenciement</a:t>
            </a:r>
          </a:p>
          <a:p>
            <a:pPr marL="0" indent="0" algn="ctr">
              <a:lnSpc>
                <a:spcPct val="90000"/>
              </a:lnSpc>
              <a:buNone/>
            </a:pPr>
            <a:r>
              <a:rPr lang="fr-FR" b="1" dirty="0">
                <a:solidFill>
                  <a:schemeClr val="tx1"/>
                </a:solidFill>
              </a:rPr>
              <a:t>La seule connaissance par l’employeur de la demande de prise en charge à sa caisse de sécurité sociale de l’accident de travail par la victime ne suffit pas pour l’application des règles protectrices édictées en faveur de la victime d'un accident du travail. </a:t>
            </a:r>
          </a:p>
          <a:p>
            <a:pPr algn="just"/>
            <a:r>
              <a:rPr lang="fr-FR" i="1" dirty="0">
                <a:solidFill>
                  <a:schemeClr val="tx1"/>
                </a:solidFill>
              </a:rPr>
              <a:t>Faits</a:t>
            </a:r>
            <a:r>
              <a:rPr lang="fr-FR" dirty="0">
                <a:solidFill>
                  <a:schemeClr val="tx1"/>
                </a:solidFill>
              </a:rPr>
              <a:t> : Un salarié a été licenciée en raison du trouble causé à l’entreprise par ses absences prolongées. Il requiert la nullité de son licenciement par application des dispositions protectrices applicables aux accidents de travail. </a:t>
            </a:r>
          </a:p>
          <a:p>
            <a:pPr algn="just"/>
            <a:r>
              <a:rPr lang="fr-FR" b="1" dirty="0">
                <a:solidFill>
                  <a:schemeClr val="tx1"/>
                </a:solidFill>
              </a:rPr>
              <a:t>L’application des règles protectrices des victimes d'un accident du travail est soumise à deux conditions cumulatives :</a:t>
            </a:r>
          </a:p>
          <a:p>
            <a:pPr lvl="2" algn="just"/>
            <a:r>
              <a:rPr lang="fr-FR" sz="1800" dirty="0"/>
              <a:t>La suspension du contrat de travail doit avoir pour origine, au moins partiellement, un accident du travail ou une maladie professionnelle ; </a:t>
            </a:r>
          </a:p>
          <a:p>
            <a:pPr lvl="2" algn="just"/>
            <a:r>
              <a:rPr lang="fr-FR" sz="1900" dirty="0"/>
              <a:t>Et que l'employeur avait connaissance de cette origine professionnelle au moment du licenciement.</a:t>
            </a:r>
            <a:endParaRPr lang="fr-FR" sz="1800" dirty="0">
              <a:solidFill>
                <a:schemeClr val="tx1"/>
              </a:solidFill>
            </a:endParaRPr>
          </a:p>
          <a:p>
            <a:pPr>
              <a:buFont typeface="Wingdings" panose="05000000000000000000" pitchFamily="2" charset="2"/>
              <a:buChar char="à"/>
            </a:pPr>
            <a:r>
              <a:rPr lang="fr-FR" i="1" dirty="0">
                <a:solidFill>
                  <a:schemeClr val="tx1"/>
                </a:solidFill>
              </a:rPr>
              <a:t>En l’espèce</a:t>
            </a:r>
            <a:r>
              <a:rPr lang="fr-FR" dirty="0">
                <a:solidFill>
                  <a:schemeClr val="tx1"/>
                </a:solidFill>
              </a:rPr>
              <a:t>, la première condition faisant défaut, le juge prud'homal aurait dû rechercher, au vu des éléments produits, si l'arrêt de travail du salarié avait pour origine, au moins partiellement, un accident du travail ou une maladie professionnelle.</a:t>
            </a:r>
          </a:p>
          <a:p>
            <a:pPr>
              <a:buFont typeface="Wingdings" panose="05000000000000000000" pitchFamily="2" charset="2"/>
              <a:buChar char="à"/>
            </a:pPr>
            <a:r>
              <a:rPr lang="fr-FR" dirty="0">
                <a:solidFill>
                  <a:schemeClr val="tx1"/>
                </a:solidFill>
              </a:rPr>
              <a:t>En conséquence, la nullité du licenciement ne peut reposer sur la seule connaissance par l'employeur d'une demande de prise en charge de l'accident du travail par la victime.</a:t>
            </a:r>
            <a:br>
              <a:rPr lang="fr-FR" dirty="0">
                <a:solidFill>
                  <a:schemeClr val="tx1"/>
                </a:solidFill>
              </a:rPr>
            </a:br>
            <a:endParaRPr lang="fr-FR" dirty="0">
              <a:solidFill>
                <a:schemeClr val="tx1"/>
              </a:solidFill>
            </a:endParaRPr>
          </a:p>
          <a:p>
            <a:pPr algn="just"/>
            <a:endParaRPr lang="fr-FR" dirty="0"/>
          </a:p>
        </p:txBody>
      </p:sp>
    </p:spTree>
    <p:extLst>
      <p:ext uri="{BB962C8B-B14F-4D97-AF65-F5344CB8AC3E}">
        <p14:creationId xmlns:p14="http://schemas.microsoft.com/office/powerpoint/2010/main" val="790298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2572F-BFB6-D86F-9EAD-A4149564DEB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ADCF92C5-47AF-68DA-70B3-6292633D8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39C35CF-EB20-0F10-1B20-C44E65477F8B}"/>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1I. CONTRÔLE URSSAF</a:t>
            </a:r>
          </a:p>
        </p:txBody>
      </p:sp>
      <p:sp>
        <p:nvSpPr>
          <p:cNvPr id="10" name="Rectangle 9">
            <a:extLst>
              <a:ext uri="{FF2B5EF4-FFF2-40B4-BE49-F238E27FC236}">
                <a16:creationId xmlns:a16="http://schemas.microsoft.com/office/drawing/2014/main" id="{78A88609-88E9-31D5-C67A-6906E94641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DF992BD8-637A-F10F-6347-A6BD3384C744}"/>
              </a:ext>
            </a:extLst>
          </p:cNvPr>
          <p:cNvSpPr>
            <a:spLocks noGrp="1"/>
          </p:cNvSpPr>
          <p:nvPr>
            <p:ph idx="1"/>
          </p:nvPr>
        </p:nvSpPr>
        <p:spPr>
          <a:xfrm>
            <a:off x="581192" y="1507066"/>
            <a:ext cx="11029615" cy="5350933"/>
          </a:xfrm>
        </p:spPr>
        <p:txBody>
          <a:bodyPr anchor="t">
            <a:normAutofit/>
          </a:bodyPr>
          <a:lstStyle/>
          <a:p>
            <a:pPr marL="0" lvl="0" indent="0" algn="just">
              <a:buNone/>
            </a:pPr>
            <a:r>
              <a:rPr lang="fr-FR" sz="2000" b="1" u="sng" dirty="0">
                <a:solidFill>
                  <a:schemeClr val="accent2"/>
                </a:solidFill>
              </a:rPr>
              <a:t>Cass. 2e civ., 4 sept. 2025, nº 22-22.989</a:t>
            </a:r>
            <a:r>
              <a:rPr lang="fr-FR" sz="2000" b="1" dirty="0">
                <a:solidFill>
                  <a:schemeClr val="accent2"/>
                </a:solidFill>
              </a:rPr>
              <a:t> : Le fondement du redressement ne peut être modifié après délivrance de la mise en demeure</a:t>
            </a:r>
          </a:p>
          <a:p>
            <a:pPr lvl="0" algn="just"/>
            <a:r>
              <a:rPr lang="fr-FR" dirty="0">
                <a:solidFill>
                  <a:schemeClr val="tx1"/>
                </a:solidFill>
              </a:rPr>
              <a:t>L’Urssaf peut, </a:t>
            </a:r>
            <a:r>
              <a:rPr lang="fr-FR" u="sng" dirty="0">
                <a:solidFill>
                  <a:schemeClr val="tx1"/>
                </a:solidFill>
              </a:rPr>
              <a:t>jusqu’à la délivrance de la mise en demeure</a:t>
            </a:r>
            <a:r>
              <a:rPr lang="fr-FR" dirty="0">
                <a:solidFill>
                  <a:schemeClr val="tx1"/>
                </a:solidFill>
              </a:rPr>
              <a:t>, modifier le fondement juridique du redressement à la condition que le cotisant </a:t>
            </a:r>
            <a:r>
              <a:rPr lang="fr-FR" u="sng" dirty="0">
                <a:solidFill>
                  <a:schemeClr val="tx1"/>
                </a:solidFill>
              </a:rPr>
              <a:t>en ait été informé </a:t>
            </a:r>
            <a:r>
              <a:rPr lang="fr-FR" dirty="0">
                <a:solidFill>
                  <a:schemeClr val="tx1"/>
                </a:solidFill>
              </a:rPr>
              <a:t>et </a:t>
            </a:r>
            <a:r>
              <a:rPr lang="fr-FR" u="sng" dirty="0">
                <a:solidFill>
                  <a:schemeClr val="tx1"/>
                </a:solidFill>
              </a:rPr>
              <a:t>ait été en mesure de présenter ses observations </a:t>
            </a:r>
            <a:r>
              <a:rPr lang="fr-FR" dirty="0">
                <a:solidFill>
                  <a:schemeClr val="tx1"/>
                </a:solidFill>
              </a:rPr>
              <a:t>et </a:t>
            </a:r>
            <a:r>
              <a:rPr lang="fr-FR" u="sng" dirty="0">
                <a:solidFill>
                  <a:schemeClr val="tx1"/>
                </a:solidFill>
              </a:rPr>
              <a:t>de fournir les pièces justificatives nécessaires</a:t>
            </a:r>
            <a:r>
              <a:rPr lang="fr-FR" dirty="0">
                <a:solidFill>
                  <a:schemeClr val="tx1"/>
                </a:solidFill>
              </a:rPr>
              <a:t>.  Après la délivrance de la mise en demeure, elle ne peut plus modifier le fondement du redressement ; </a:t>
            </a:r>
          </a:p>
          <a:p>
            <a:pPr marL="0" indent="0" algn="just">
              <a:buNone/>
            </a:pPr>
            <a:r>
              <a:rPr lang="en-US" sz="2000" b="1" u="sng" dirty="0">
                <a:solidFill>
                  <a:schemeClr val="accent2"/>
                </a:solidFill>
              </a:rPr>
              <a:t>Cass. 2e civ., 4 sept. 2025, n° 23-14.121</a:t>
            </a:r>
            <a:r>
              <a:rPr lang="en-US" sz="2000" b="1" dirty="0">
                <a:solidFill>
                  <a:schemeClr val="accent2"/>
                </a:solidFill>
              </a:rPr>
              <a:t> : </a:t>
            </a:r>
            <a:r>
              <a:rPr lang="fr-FR" sz="2000" b="1" dirty="0">
                <a:solidFill>
                  <a:schemeClr val="accent2"/>
                </a:solidFill>
              </a:rPr>
              <a:t>Précision sur l’obligation de vigilance du maître d'ouvrage à l'égard d'un sous-traitant du cocontractant en matière de travail dissimulé</a:t>
            </a:r>
          </a:p>
          <a:p>
            <a:pPr algn="just"/>
            <a:r>
              <a:rPr lang="fr-FR" dirty="0"/>
              <a:t>Le maître d’ouvrage doit vérifier, lors de la conclusion du contrat puis tous les six mois, que son cocontractant s’est acquitté des formalités obligatoires en matière de déclarations et de paiement des charges sociales. </a:t>
            </a:r>
          </a:p>
          <a:p>
            <a:pPr algn="just"/>
            <a:r>
              <a:rPr lang="fr-FR" dirty="0"/>
              <a:t>Mais le maître de l'ouvrage </a:t>
            </a:r>
            <a:r>
              <a:rPr lang="fr-FR" b="1" dirty="0"/>
              <a:t>n'est pas tenu à une obligation de vigilance </a:t>
            </a:r>
            <a:r>
              <a:rPr lang="fr-FR" dirty="0"/>
              <a:t>consistant à vérifier que son cocontractant </a:t>
            </a:r>
            <a:r>
              <a:rPr lang="fr-FR" u="sng" dirty="0"/>
              <a:t>s’est acquitté des formalités obligatoires en matière de déclarations et de paiement des charges sociales</a:t>
            </a:r>
            <a:r>
              <a:rPr lang="fr-FR" dirty="0"/>
              <a:t> à l'égard du </a:t>
            </a:r>
            <a:r>
              <a:rPr lang="fr-FR" b="1" dirty="0"/>
              <a:t>sous-traitant</a:t>
            </a:r>
            <a:r>
              <a:rPr lang="fr-FR" dirty="0"/>
              <a:t> </a:t>
            </a:r>
            <a:r>
              <a:rPr lang="fr-FR" b="1" dirty="0"/>
              <a:t>de son cocontractant</a:t>
            </a:r>
            <a:r>
              <a:rPr lang="fr-FR" dirty="0"/>
              <a:t>.</a:t>
            </a:r>
          </a:p>
          <a:p>
            <a:endParaRPr lang="fr-FR" dirty="0">
              <a:solidFill>
                <a:schemeClr val="tx1"/>
              </a:solidFill>
            </a:endParaRPr>
          </a:p>
          <a:p>
            <a:endParaRPr lang="fr-FR" dirty="0"/>
          </a:p>
        </p:txBody>
      </p:sp>
    </p:spTree>
    <p:extLst>
      <p:ext uri="{BB962C8B-B14F-4D97-AF65-F5344CB8AC3E}">
        <p14:creationId xmlns:p14="http://schemas.microsoft.com/office/powerpoint/2010/main" val="1617754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B6EE3-B415-D13E-EA1E-808F5EC786E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5C27328-53C5-228E-FDD3-90EA117F0C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BCA829-4BD1-6D7E-1066-C0821FD3C2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7118A7BE-BF81-0E79-9BDD-6A396A2C099A}"/>
              </a:ext>
            </a:extLst>
          </p:cNvPr>
          <p:cNvSpPr>
            <a:spLocks noGrp="1"/>
          </p:cNvSpPr>
          <p:nvPr>
            <p:ph idx="1"/>
          </p:nvPr>
        </p:nvSpPr>
        <p:spPr>
          <a:xfrm>
            <a:off x="581192" y="914400"/>
            <a:ext cx="11029615" cy="5943599"/>
          </a:xfrm>
        </p:spPr>
        <p:txBody>
          <a:bodyPr anchor="t">
            <a:normAutofit/>
          </a:bodyPr>
          <a:lstStyle/>
          <a:p>
            <a:pPr marL="0" indent="0" algn="just">
              <a:buNone/>
            </a:pPr>
            <a:r>
              <a:rPr lang="fr-FR" sz="2000" b="1" dirty="0">
                <a:solidFill>
                  <a:schemeClr val="accent2"/>
                </a:solidFill>
                <a:hlinkClick r:id="rId3"/>
              </a:rPr>
              <a:t>Guide</a:t>
            </a:r>
            <a:r>
              <a:rPr lang="fr-FR" sz="2000" b="1" dirty="0">
                <a:solidFill>
                  <a:schemeClr val="accent2"/>
                </a:solidFill>
              </a:rPr>
              <a:t> d'évaluation différenciée des risques professionnels pour les femmes et les hommes</a:t>
            </a:r>
          </a:p>
          <a:p>
            <a:pPr algn="just"/>
            <a:r>
              <a:rPr lang="fr-FR" dirty="0"/>
              <a:t>L'Agence nationale pour l'amélioration des conditions de travail (</a:t>
            </a:r>
            <a:r>
              <a:rPr lang="fr-FR" dirty="0" err="1"/>
              <a:t>Anact</a:t>
            </a:r>
            <a:r>
              <a:rPr lang="fr-FR" dirty="0"/>
              <a:t>) publie un </a:t>
            </a:r>
            <a:r>
              <a:rPr lang="fr-FR" dirty="0">
                <a:hlinkClick r:id="rId3"/>
              </a:rPr>
              <a:t>guide</a:t>
            </a:r>
            <a:r>
              <a:rPr lang="fr-FR" dirty="0"/>
              <a:t> pour la mise en œuvre d’une approche différenciée de l'évaluation des risques professionnels entre les femmes et les hommes. </a:t>
            </a:r>
          </a:p>
          <a:p>
            <a:pPr algn="just"/>
            <a:r>
              <a:rPr lang="fr-FR" dirty="0"/>
              <a:t>L'</a:t>
            </a:r>
            <a:r>
              <a:rPr lang="fr-FR" dirty="0" err="1"/>
              <a:t>Anact</a:t>
            </a:r>
            <a:r>
              <a:rPr lang="fr-FR" dirty="0"/>
              <a:t> constate que l'exposition à un même risque peut avoir des effets différents sur la santé des femmes et des hommes, en raison de leurs </a:t>
            </a:r>
            <a:r>
              <a:rPr lang="fr-FR" u="sng" dirty="0"/>
              <a:t>situations sociales de travail respectives</a:t>
            </a:r>
            <a:r>
              <a:rPr lang="fr-FR" dirty="0"/>
              <a:t> ou de leurs </a:t>
            </a:r>
            <a:r>
              <a:rPr lang="fr-FR" u="sng" dirty="0"/>
              <a:t>différences biologiques</a:t>
            </a:r>
            <a:r>
              <a:rPr lang="fr-FR" dirty="0"/>
              <a:t>. </a:t>
            </a:r>
          </a:p>
          <a:p>
            <a:pPr marL="0" indent="0" algn="just">
              <a:buNone/>
            </a:pPr>
            <a:r>
              <a:rPr lang="fr-FR" sz="2000" b="1" dirty="0">
                <a:solidFill>
                  <a:schemeClr val="accent2"/>
                </a:solidFill>
                <a:hlinkClick r:id="rId4"/>
              </a:rPr>
              <a:t>Fiche pratique</a:t>
            </a:r>
            <a:r>
              <a:rPr lang="fr-FR" sz="2000" b="1" u="sng" dirty="0">
                <a:solidFill>
                  <a:schemeClr val="accent2"/>
                </a:solidFill>
                <a:hlinkClick r:id="rId4"/>
              </a:rPr>
              <a:t> </a:t>
            </a:r>
            <a:r>
              <a:rPr lang="fr-FR" sz="2000" b="1" dirty="0">
                <a:solidFill>
                  <a:schemeClr val="accent2"/>
                </a:solidFill>
              </a:rPr>
              <a:t>du ministère du Travail, « </a:t>
            </a:r>
            <a:r>
              <a:rPr lang="fr-FR" sz="2000" b="1" i="1" dirty="0">
                <a:solidFill>
                  <a:schemeClr val="accent2"/>
                </a:solidFill>
              </a:rPr>
              <a:t>La prévention du stress au travail </a:t>
            </a:r>
            <a:r>
              <a:rPr lang="fr-FR" sz="2000" b="1" dirty="0">
                <a:solidFill>
                  <a:schemeClr val="accent2"/>
                </a:solidFill>
              </a:rPr>
              <a:t>» </a:t>
            </a:r>
          </a:p>
          <a:p>
            <a:pPr algn="just"/>
            <a:r>
              <a:rPr lang="fr-FR" dirty="0"/>
              <a:t>Le document identifie </a:t>
            </a:r>
            <a:r>
              <a:rPr lang="fr-FR" u="sng" dirty="0"/>
              <a:t>six familles de facteurs de risques psychosociaux </a:t>
            </a:r>
            <a:r>
              <a:rPr lang="fr-FR" dirty="0"/>
              <a:t>(RPS) afin de cibler et d’agir sur les causes organisationnelles de ce phénomène (Exigences du travail et émotionnelle, conflits de valeurs)</a:t>
            </a:r>
          </a:p>
          <a:p>
            <a:pPr algn="just"/>
            <a:r>
              <a:rPr lang="fr-FR" dirty="0"/>
              <a:t>Le document identifie également </a:t>
            </a:r>
            <a:r>
              <a:rPr lang="fr-FR" u="sng" dirty="0"/>
              <a:t>six grands axes d’action collective</a:t>
            </a:r>
            <a:r>
              <a:rPr lang="fr-FR" dirty="0"/>
              <a:t> dont la mise en œuvre doit permettre la prévention du risque (informer, réguler, garantir un soutien social solide..) </a:t>
            </a:r>
            <a:endParaRPr lang="fr-FR" sz="2000" dirty="0"/>
          </a:p>
          <a:p>
            <a:pPr marL="0" indent="0" algn="just">
              <a:buNone/>
            </a:pPr>
            <a:r>
              <a:rPr lang="fr-FR" sz="2000" b="1" dirty="0">
                <a:solidFill>
                  <a:schemeClr val="accent2"/>
                </a:solidFill>
                <a:hlinkClick r:id="rId5"/>
              </a:rPr>
              <a:t>Note n° JUSK2521049N</a:t>
            </a:r>
            <a:r>
              <a:rPr lang="fr-FR" sz="2000" b="1" dirty="0">
                <a:solidFill>
                  <a:schemeClr val="accent2"/>
                </a:solidFill>
              </a:rPr>
              <a:t>, 31 juill. 2025 : BOMJ 11 sept. 2025 : Droits sociaux des personnes détenues, publication d'une note interministérielle sur le contrôle par l'inspection du travail</a:t>
            </a:r>
          </a:p>
          <a:p>
            <a:pPr algn="just"/>
            <a:r>
              <a:rPr lang="fr-FR" dirty="0"/>
              <a:t>Cette note conjointe du 31 juillet 2025 émanant de la direction de l'administration pénitentiaire (DAP) et de la direction générale du travail (DGT) est relative aux modalités </a:t>
            </a:r>
            <a:r>
              <a:rPr lang="fr-FR" u="sng" dirty="0"/>
              <a:t>d'intervention des agents de contrôle de l'inspection du travail en matière de santé et de sécurité</a:t>
            </a:r>
            <a:r>
              <a:rPr lang="fr-FR" dirty="0"/>
              <a:t> dans les </a:t>
            </a:r>
            <a:r>
              <a:rPr lang="fr-FR" u="sng" dirty="0"/>
              <a:t>activités de travail en détention</a:t>
            </a:r>
            <a:r>
              <a:rPr lang="fr-FR" dirty="0"/>
              <a:t>.</a:t>
            </a:r>
          </a:p>
          <a:p>
            <a:pPr algn="just"/>
            <a:endParaRPr lang="fr-FR" dirty="0"/>
          </a:p>
          <a:p>
            <a:pPr marL="0" indent="0" algn="just">
              <a:buNone/>
            </a:pPr>
            <a:endParaRPr lang="fr-FR" dirty="0"/>
          </a:p>
        </p:txBody>
      </p:sp>
    </p:spTree>
    <p:extLst>
      <p:ext uri="{BB962C8B-B14F-4D97-AF65-F5344CB8AC3E}">
        <p14:creationId xmlns:p14="http://schemas.microsoft.com/office/powerpoint/2010/main" val="4178367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9033F-EE03-F598-89F7-3DE73B403B1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DFD92D6-EF51-91EA-6975-40C9F3995E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BE49CF-B8FE-FECD-DABF-67327BC5E8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60EC27A1-C74C-B43E-8EF8-B3B1B6A4AED6}"/>
              </a:ext>
            </a:extLst>
          </p:cNvPr>
          <p:cNvSpPr>
            <a:spLocks noGrp="1"/>
          </p:cNvSpPr>
          <p:nvPr>
            <p:ph type="title"/>
          </p:nvPr>
        </p:nvSpPr>
        <p:spPr>
          <a:xfrm>
            <a:off x="959157" y="1113764"/>
            <a:ext cx="3269749" cy="4624327"/>
          </a:xfrm>
        </p:spPr>
        <p:txBody>
          <a:bodyPr anchor="ctr">
            <a:normAutofit/>
          </a:bodyPr>
          <a:lstStyle/>
          <a:p>
            <a:pPr algn="ctr"/>
            <a:r>
              <a:rPr lang="fr-FR" sz="3200" dirty="0"/>
              <a:t>ACTUALITE </a:t>
            </a:r>
            <a:r>
              <a:rPr lang="fr-FR" sz="2400" dirty="0"/>
              <a:t>JURISPRUDENTIELLE</a:t>
            </a:r>
            <a:br>
              <a:rPr lang="fr-FR" sz="3200" dirty="0"/>
            </a:br>
            <a:endParaRPr lang="fr-FR" sz="3200" dirty="0">
              <a:solidFill>
                <a:srgbClr val="FFFFFF"/>
              </a:solidFill>
            </a:endParaRPr>
          </a:p>
        </p:txBody>
      </p:sp>
      <p:sp>
        <p:nvSpPr>
          <p:cNvPr id="3" name="Espace réservé du contenu 2">
            <a:extLst>
              <a:ext uri="{FF2B5EF4-FFF2-40B4-BE49-F238E27FC236}">
                <a16:creationId xmlns:a16="http://schemas.microsoft.com/office/drawing/2014/main" id="{4D96FF7B-1528-76BC-6E29-3D364BCC5381}"/>
              </a:ext>
            </a:extLst>
          </p:cNvPr>
          <p:cNvSpPr>
            <a:spLocks noGrp="1"/>
          </p:cNvSpPr>
          <p:nvPr>
            <p:ph idx="1"/>
          </p:nvPr>
        </p:nvSpPr>
        <p:spPr>
          <a:xfrm>
            <a:off x="5155905" y="1113764"/>
            <a:ext cx="6108179" cy="4624327"/>
          </a:xfrm>
        </p:spPr>
        <p:txBody>
          <a:bodyPr anchor="t">
            <a:normAutofit/>
          </a:bodyPr>
          <a:lstStyle/>
          <a:p>
            <a:pPr marL="0" indent="0">
              <a:buNone/>
            </a:pPr>
            <a:r>
              <a:rPr lang="fr-FR" sz="3200" b="1" dirty="0">
                <a:solidFill>
                  <a:schemeClr val="accent1"/>
                </a:solidFill>
              </a:rPr>
              <a:t>SOMMAIRE</a:t>
            </a:r>
          </a:p>
          <a:p>
            <a:pPr marL="0" indent="0">
              <a:lnSpc>
                <a:spcPct val="250000"/>
              </a:lnSpc>
              <a:buNone/>
            </a:pPr>
            <a:r>
              <a:rPr lang="fr-FR" sz="2800" b="1" dirty="0">
                <a:solidFill>
                  <a:schemeClr val="accent1"/>
                </a:solidFill>
              </a:rPr>
              <a:t>I-</a:t>
            </a:r>
            <a:r>
              <a:rPr lang="fr-FR" sz="3200" b="1" dirty="0">
                <a:solidFill>
                  <a:schemeClr val="accent1"/>
                </a:solidFill>
              </a:rPr>
              <a:t> </a:t>
            </a:r>
            <a:r>
              <a:rPr lang="fr-FR" sz="2800" b="1" dirty="0">
                <a:solidFill>
                  <a:schemeClr val="accent1"/>
                </a:solidFill>
              </a:rPr>
              <a:t>RELATIONS INDIVIDUELLES</a:t>
            </a:r>
          </a:p>
          <a:p>
            <a:pPr marL="0" indent="0">
              <a:lnSpc>
                <a:spcPct val="250000"/>
              </a:lnSpc>
              <a:buNone/>
            </a:pPr>
            <a:r>
              <a:rPr lang="fr-FR" sz="2800" b="1" dirty="0">
                <a:solidFill>
                  <a:schemeClr val="accent1"/>
                </a:solidFill>
              </a:rPr>
              <a:t>II- RELATIONS COLLECTIVES</a:t>
            </a:r>
          </a:p>
          <a:p>
            <a:pPr marL="0" indent="0">
              <a:lnSpc>
                <a:spcPct val="250000"/>
              </a:lnSpc>
              <a:buNone/>
            </a:pPr>
            <a:r>
              <a:rPr lang="fr-FR" sz="2800" b="1" dirty="0">
                <a:solidFill>
                  <a:schemeClr val="accent1"/>
                </a:solidFill>
              </a:rPr>
              <a:t>III- PROTECTION SOCIALE </a:t>
            </a:r>
          </a:p>
          <a:p>
            <a:pPr marL="0" indent="0">
              <a:buNone/>
            </a:pPr>
            <a:endParaRPr lang="fr-FR" sz="2800" b="1" dirty="0">
              <a:solidFill>
                <a:schemeClr val="accent1"/>
              </a:solidFill>
            </a:endParaRPr>
          </a:p>
          <a:p>
            <a:pPr marL="0" indent="0">
              <a:buNone/>
            </a:pPr>
            <a:endParaRPr lang="fr-FR" sz="2800" b="1" dirty="0">
              <a:solidFill>
                <a:schemeClr val="accent1"/>
              </a:solidFill>
            </a:endParaRPr>
          </a:p>
          <a:p>
            <a:pPr marL="0" indent="0" algn="ctr">
              <a:buNone/>
            </a:pPr>
            <a:endParaRPr lang="fr-FR" sz="1600" b="1" dirty="0">
              <a:solidFill>
                <a:schemeClr val="accent1"/>
              </a:solidFill>
            </a:endParaRPr>
          </a:p>
          <a:p>
            <a:pPr marL="0" indent="0" algn="ctr">
              <a:buNone/>
            </a:pPr>
            <a:endParaRPr lang="fr-FR" sz="3200" b="1" dirty="0">
              <a:solidFill>
                <a:schemeClr val="accent1"/>
              </a:solidFill>
            </a:endParaRPr>
          </a:p>
        </p:txBody>
      </p:sp>
    </p:spTree>
    <p:extLst>
      <p:ext uri="{BB962C8B-B14F-4D97-AF65-F5344CB8AC3E}">
        <p14:creationId xmlns:p14="http://schemas.microsoft.com/office/powerpoint/2010/main" val="718766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07FECC-93F8-38DB-7C41-576DFBF0451D}"/>
              </a:ext>
            </a:extLst>
          </p:cNvPr>
          <p:cNvSpPr>
            <a:spLocks noGrp="1"/>
          </p:cNvSpPr>
          <p:nvPr>
            <p:ph type="title"/>
          </p:nvPr>
        </p:nvSpPr>
        <p:spPr/>
        <p:txBody>
          <a:bodyPr>
            <a:normAutofit/>
          </a:bodyPr>
          <a:lstStyle/>
          <a:p>
            <a:r>
              <a:rPr lang="fr-FR" sz="3600" b="1" dirty="0"/>
              <a:t>I- RELATIONS INDIVIDUELLES </a:t>
            </a:r>
          </a:p>
        </p:txBody>
      </p:sp>
      <p:sp>
        <p:nvSpPr>
          <p:cNvPr id="3" name="Espace réservé du contenu 2">
            <a:extLst>
              <a:ext uri="{FF2B5EF4-FFF2-40B4-BE49-F238E27FC236}">
                <a16:creationId xmlns:a16="http://schemas.microsoft.com/office/drawing/2014/main" id="{782193C0-5597-47AD-49E7-D7D3F7918197}"/>
              </a:ext>
            </a:extLst>
          </p:cNvPr>
          <p:cNvSpPr>
            <a:spLocks noGrp="1"/>
          </p:cNvSpPr>
          <p:nvPr>
            <p:ph idx="1"/>
          </p:nvPr>
        </p:nvSpPr>
        <p:spPr>
          <a:xfrm>
            <a:off x="581192" y="2180496"/>
            <a:ext cx="11029615" cy="4525104"/>
          </a:xfrm>
        </p:spPr>
        <p:txBody>
          <a:bodyPr anchor="t">
            <a:normAutofit fontScale="62500" lnSpcReduction="20000"/>
          </a:bodyPr>
          <a:lstStyle/>
          <a:p>
            <a:r>
              <a:rPr lang="fr-FR" sz="3200" dirty="0"/>
              <a:t>Les congés payés </a:t>
            </a:r>
          </a:p>
          <a:p>
            <a:r>
              <a:rPr lang="fr-FR" sz="3200" dirty="0"/>
              <a:t>Conclusion du contrat de travail</a:t>
            </a:r>
          </a:p>
          <a:p>
            <a:r>
              <a:rPr lang="fr-FR" sz="3200" dirty="0"/>
              <a:t>Droits et libertés des salariés</a:t>
            </a:r>
          </a:p>
          <a:p>
            <a:pPr lvl="1"/>
            <a:r>
              <a:rPr lang="fr-FR" sz="2600" dirty="0"/>
              <a:t>Liberté religieuse</a:t>
            </a:r>
          </a:p>
          <a:p>
            <a:pPr lvl="1"/>
            <a:r>
              <a:rPr lang="fr-FR" sz="2600" dirty="0"/>
              <a:t>Liberté d’expression </a:t>
            </a:r>
          </a:p>
          <a:p>
            <a:pPr lvl="1"/>
            <a:r>
              <a:rPr lang="fr-FR" sz="2600" dirty="0"/>
              <a:t>Discrimination</a:t>
            </a:r>
          </a:p>
          <a:p>
            <a:r>
              <a:rPr lang="fr-FR" sz="3200" dirty="0"/>
              <a:t> Rémunération</a:t>
            </a:r>
          </a:p>
          <a:p>
            <a:r>
              <a:rPr lang="fr-FR" sz="3200" dirty="0"/>
              <a:t>Rupture du contrat de travail</a:t>
            </a:r>
          </a:p>
          <a:p>
            <a:pPr lvl="1"/>
            <a:r>
              <a:rPr lang="fr-FR" sz="2600" dirty="0"/>
              <a:t>Procédure disciplinaire</a:t>
            </a:r>
          </a:p>
          <a:p>
            <a:pPr lvl="1"/>
            <a:r>
              <a:rPr lang="fr-FR" sz="2600" dirty="0"/>
              <a:t>Licenciement économique </a:t>
            </a:r>
          </a:p>
          <a:p>
            <a:pPr lvl="1"/>
            <a:r>
              <a:rPr lang="fr-FR" sz="2600" dirty="0"/>
              <a:t>APC</a:t>
            </a:r>
          </a:p>
          <a:p>
            <a:r>
              <a:rPr lang="fr-FR" sz="3200" dirty="0"/>
              <a:t>Transaction </a:t>
            </a:r>
          </a:p>
          <a:p>
            <a:pPr marL="0" indent="0">
              <a:buNone/>
            </a:pPr>
            <a:endParaRPr lang="fr-FR" sz="3200" dirty="0"/>
          </a:p>
          <a:p>
            <a:endParaRPr lang="fr-FR" dirty="0"/>
          </a:p>
        </p:txBody>
      </p:sp>
    </p:spTree>
    <p:extLst>
      <p:ext uri="{BB962C8B-B14F-4D97-AF65-F5344CB8AC3E}">
        <p14:creationId xmlns:p14="http://schemas.microsoft.com/office/powerpoint/2010/main" val="881910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DB2E9-0A47-139B-9DC4-71263465161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937C22D-66AA-191D-50CE-EFD5ECAD29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1C4A6B6-C5B5-E4CA-C13A-E38EC9410DE7}"/>
              </a:ext>
            </a:extLst>
          </p:cNvPr>
          <p:cNvSpPr>
            <a:spLocks noGrp="1"/>
          </p:cNvSpPr>
          <p:nvPr>
            <p:ph type="title"/>
          </p:nvPr>
        </p:nvSpPr>
        <p:spPr>
          <a:xfrm>
            <a:off x="581192" y="641653"/>
            <a:ext cx="11029616" cy="569080"/>
          </a:xfrm>
        </p:spPr>
        <p:txBody>
          <a:bodyPr anchor="t">
            <a:noAutofit/>
          </a:bodyPr>
          <a:lstStyle/>
          <a:p>
            <a:r>
              <a:rPr lang="fr-FR" dirty="0">
                <a:solidFill>
                  <a:schemeClr val="accent2"/>
                </a:solidFill>
              </a:rPr>
              <a:t>I. 1. Congés Payés et arrêt maladie  </a:t>
            </a:r>
            <a:br>
              <a:rPr lang="fr-FR" dirty="0"/>
            </a:br>
            <a:br>
              <a:rPr lang="fr-FR" dirty="0">
                <a:solidFill>
                  <a:schemeClr val="accent2"/>
                </a:solidFill>
              </a:rPr>
            </a:br>
            <a:endParaRPr lang="fr-FR" dirty="0">
              <a:solidFill>
                <a:schemeClr val="accent2"/>
              </a:solidFill>
            </a:endParaRPr>
          </a:p>
        </p:txBody>
      </p:sp>
      <p:sp>
        <p:nvSpPr>
          <p:cNvPr id="10" name="Rectangle 9">
            <a:extLst>
              <a:ext uri="{FF2B5EF4-FFF2-40B4-BE49-F238E27FC236}">
                <a16:creationId xmlns:a16="http://schemas.microsoft.com/office/drawing/2014/main" id="{899D2B8F-B2D1-BE95-E1CF-E1BE53337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34313CED-8B49-3950-15A1-EF0AD50D4224}"/>
              </a:ext>
            </a:extLst>
          </p:cNvPr>
          <p:cNvSpPr>
            <a:spLocks noGrp="1"/>
          </p:cNvSpPr>
          <p:nvPr>
            <p:ph idx="1"/>
          </p:nvPr>
        </p:nvSpPr>
        <p:spPr>
          <a:xfrm>
            <a:off x="581192" y="1507066"/>
            <a:ext cx="11029615" cy="5350933"/>
          </a:xfrm>
        </p:spPr>
        <p:txBody>
          <a:bodyPr anchor="t">
            <a:normAutofit/>
          </a:bodyPr>
          <a:lstStyle/>
          <a:p>
            <a:pPr marL="0" indent="0" algn="just">
              <a:buNone/>
            </a:pPr>
            <a:r>
              <a:rPr lang="en-US" sz="2200" b="1" u="sng" dirty="0">
                <a:solidFill>
                  <a:schemeClr val="accent2"/>
                </a:solidFill>
              </a:rPr>
              <a:t>Cass. soc., 10 sept. 2025, n°23-22.732</a:t>
            </a:r>
            <a:r>
              <a:rPr lang="en-US" sz="2200" b="1" dirty="0">
                <a:solidFill>
                  <a:schemeClr val="accent2"/>
                </a:solidFill>
              </a:rPr>
              <a:t> : D</a:t>
            </a:r>
            <a:r>
              <a:rPr lang="fr-FR" sz="2200" b="1" dirty="0" err="1">
                <a:solidFill>
                  <a:schemeClr val="accent2"/>
                </a:solidFill>
              </a:rPr>
              <a:t>roit</a:t>
            </a:r>
            <a:r>
              <a:rPr lang="fr-FR" sz="2200" b="1" dirty="0">
                <a:solidFill>
                  <a:schemeClr val="accent2"/>
                </a:solidFill>
              </a:rPr>
              <a:t> au report des congés payés lorsque le salarié tombe malade durant cette période.</a:t>
            </a:r>
            <a:endParaRPr lang="en-US" sz="2200" b="1" dirty="0">
              <a:solidFill>
                <a:schemeClr val="accent2"/>
              </a:solidFill>
            </a:endParaRPr>
          </a:p>
          <a:p>
            <a:pPr algn="just"/>
            <a:r>
              <a:rPr lang="en-US" dirty="0">
                <a:solidFill>
                  <a:schemeClr val="tx1"/>
                </a:solidFill>
              </a:rPr>
              <a:t>U</a:t>
            </a:r>
            <a:r>
              <a:rPr lang="fr-FR" dirty="0">
                <a:solidFill>
                  <a:schemeClr val="tx1"/>
                </a:solidFill>
              </a:rPr>
              <a:t>n salarié en arrêt de travail pour cause de maladie pendant ses congés payés, </a:t>
            </a:r>
            <a:r>
              <a:rPr lang="fr-FR" u="sng" dirty="0">
                <a:solidFill>
                  <a:schemeClr val="tx1"/>
                </a:solidFill>
              </a:rPr>
              <a:t>peut bénéficier ultérieurement des jours de congé payé coïncidant avec la période d'arrêt de travail pour maladie</a:t>
            </a:r>
            <a:r>
              <a:rPr lang="fr-FR" dirty="0">
                <a:solidFill>
                  <a:schemeClr val="tx1"/>
                </a:solidFill>
              </a:rPr>
              <a:t>.</a:t>
            </a:r>
          </a:p>
          <a:p>
            <a:pPr marL="0" indent="0" algn="just">
              <a:buNone/>
            </a:pPr>
            <a:r>
              <a:rPr lang="fr-FR" dirty="0">
                <a:solidFill>
                  <a:schemeClr val="tx1"/>
                </a:solidFill>
                <a:sym typeface="Wingdings" panose="05000000000000000000" pitchFamily="2" charset="2"/>
              </a:rPr>
              <a:t> Une seule condition est posée à ce report : les </a:t>
            </a:r>
            <a:r>
              <a:rPr lang="fr-FR" dirty="0">
                <a:solidFill>
                  <a:schemeClr val="tx1"/>
                </a:solidFill>
              </a:rPr>
              <a:t>salariés doivent avoir notifié l'arrêt de travail pour maladie à l’employeur : </a:t>
            </a:r>
            <a:r>
              <a:rPr lang="fr-FR" b="1" dirty="0">
                <a:solidFill>
                  <a:schemeClr val="tx1"/>
                </a:solidFill>
              </a:rPr>
              <a:t>il faut une situation d’arrêt de travail. </a:t>
            </a:r>
          </a:p>
          <a:p>
            <a:pPr marL="0" indent="0" algn="just">
              <a:buNone/>
            </a:pPr>
            <a:r>
              <a:rPr lang="fr-FR" b="1" dirty="0">
                <a:solidFill>
                  <a:schemeClr val="tx1"/>
                </a:solidFill>
              </a:rPr>
              <a:t>De là, deux conséquences : </a:t>
            </a:r>
          </a:p>
          <a:p>
            <a:pPr algn="just"/>
            <a:r>
              <a:rPr lang="fr-FR" u="sng" dirty="0">
                <a:solidFill>
                  <a:schemeClr val="tx1"/>
                </a:solidFill>
              </a:rPr>
              <a:t>Droit au report des congés payés</a:t>
            </a:r>
            <a:r>
              <a:rPr lang="fr-FR" dirty="0">
                <a:solidFill>
                  <a:schemeClr val="tx1"/>
                </a:solidFill>
              </a:rPr>
              <a:t> : </a:t>
            </a:r>
          </a:p>
          <a:p>
            <a:pPr lvl="1" algn="just"/>
            <a:r>
              <a:rPr lang="fr-FR" dirty="0"/>
              <a:t>Les jours de congé payé coïncidant avec une période d'arrêt de travail font l'objet d'un report.</a:t>
            </a:r>
          </a:p>
          <a:p>
            <a:pPr lvl="1" algn="just"/>
            <a:r>
              <a:rPr lang="fr-FR" dirty="0"/>
              <a:t>L'indemnisation des jours de CP coïncidant avec l’arrêt de travail sera versée au moment de l'exercice du droit à report, à savoir au moment de la prise des congés.</a:t>
            </a:r>
            <a:endParaRPr lang="fr-FR" b="1" dirty="0">
              <a:solidFill>
                <a:schemeClr val="tx1"/>
              </a:solidFill>
            </a:endParaRPr>
          </a:p>
          <a:p>
            <a:pPr algn="just"/>
            <a:r>
              <a:rPr lang="fr-FR" dirty="0">
                <a:solidFill>
                  <a:schemeClr val="tx1"/>
                </a:solidFill>
              </a:rPr>
              <a:t>A ce titre, il doit être versé au salarié ses indemnités journalières de sécurité sociale et du « </a:t>
            </a:r>
            <a:r>
              <a:rPr lang="fr-FR" i="1" u="sng" dirty="0">
                <a:solidFill>
                  <a:schemeClr val="tx1"/>
                </a:solidFill>
              </a:rPr>
              <a:t>complément employeur</a:t>
            </a:r>
            <a:r>
              <a:rPr lang="fr-FR" i="1" dirty="0">
                <a:solidFill>
                  <a:schemeClr val="tx1"/>
                </a:solidFill>
              </a:rPr>
              <a:t> </a:t>
            </a:r>
            <a:r>
              <a:rPr lang="fr-FR" dirty="0">
                <a:solidFill>
                  <a:schemeClr val="tx1"/>
                </a:solidFill>
              </a:rPr>
              <a:t>» après application, le cas échéant, d'un délai de carence. </a:t>
            </a:r>
          </a:p>
          <a:p>
            <a:pPr marL="0" indent="0" algn="just">
              <a:buNone/>
            </a:pPr>
            <a:r>
              <a:rPr lang="fr-FR" i="1" dirty="0"/>
              <a:t>Quid de la capacité des jours d’arrêt posés pendant les congés payés de générer de nouveaux droits à congés payés ?</a:t>
            </a:r>
          </a:p>
        </p:txBody>
      </p:sp>
    </p:spTree>
    <p:extLst>
      <p:ext uri="{BB962C8B-B14F-4D97-AF65-F5344CB8AC3E}">
        <p14:creationId xmlns:p14="http://schemas.microsoft.com/office/powerpoint/2010/main" val="847893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2A4CC-2FFA-2552-F875-81AF518531C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40AE9C06-E944-476A-1CE3-18D03DE32E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0BD0FC4-E24F-0178-F4D1-591CBD66E62A}"/>
              </a:ext>
            </a:extLst>
          </p:cNvPr>
          <p:cNvSpPr>
            <a:spLocks noGrp="1"/>
          </p:cNvSpPr>
          <p:nvPr>
            <p:ph type="title"/>
          </p:nvPr>
        </p:nvSpPr>
        <p:spPr>
          <a:xfrm>
            <a:off x="581192" y="641653"/>
            <a:ext cx="11029616" cy="569080"/>
          </a:xfrm>
        </p:spPr>
        <p:txBody>
          <a:bodyPr anchor="t">
            <a:noAutofit/>
          </a:bodyPr>
          <a:lstStyle/>
          <a:p>
            <a:r>
              <a:rPr lang="fr-FR" dirty="0">
                <a:solidFill>
                  <a:schemeClr val="accent2"/>
                </a:solidFill>
              </a:rPr>
              <a:t>I. 2. Congés payés et heures supplémentaires </a:t>
            </a:r>
            <a:br>
              <a:rPr lang="fr-FR" dirty="0"/>
            </a:br>
            <a:br>
              <a:rPr lang="fr-FR" dirty="0">
                <a:solidFill>
                  <a:schemeClr val="accent2"/>
                </a:solidFill>
              </a:rPr>
            </a:br>
            <a:endParaRPr lang="fr-FR" dirty="0">
              <a:solidFill>
                <a:schemeClr val="accent2"/>
              </a:solidFill>
            </a:endParaRPr>
          </a:p>
        </p:txBody>
      </p:sp>
      <p:sp>
        <p:nvSpPr>
          <p:cNvPr id="10" name="Rectangle 9">
            <a:extLst>
              <a:ext uri="{FF2B5EF4-FFF2-40B4-BE49-F238E27FC236}">
                <a16:creationId xmlns:a16="http://schemas.microsoft.com/office/drawing/2014/main" id="{24B659AA-0A65-17B2-9242-867B4CC990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6EB064ED-C8C8-FE50-9890-20B7689050F2}"/>
              </a:ext>
            </a:extLst>
          </p:cNvPr>
          <p:cNvSpPr>
            <a:spLocks noGrp="1"/>
          </p:cNvSpPr>
          <p:nvPr>
            <p:ph idx="1"/>
          </p:nvPr>
        </p:nvSpPr>
        <p:spPr>
          <a:xfrm>
            <a:off x="581192" y="1507066"/>
            <a:ext cx="11029615" cy="5350933"/>
          </a:xfrm>
        </p:spPr>
        <p:txBody>
          <a:bodyPr anchor="t">
            <a:normAutofit/>
          </a:bodyPr>
          <a:lstStyle/>
          <a:p>
            <a:pPr marL="0" indent="0" algn="just">
              <a:buNone/>
            </a:pPr>
            <a:r>
              <a:rPr lang="en-US" sz="2200" b="1" u="sng" dirty="0">
                <a:solidFill>
                  <a:schemeClr val="accent2"/>
                </a:solidFill>
              </a:rPr>
              <a:t>Cass. soc., 10 sept. 2025, n°23-14.455</a:t>
            </a:r>
            <a:r>
              <a:rPr lang="en-US" sz="2200" b="1" dirty="0">
                <a:solidFill>
                  <a:schemeClr val="accent2"/>
                </a:solidFill>
              </a:rPr>
              <a:t> : </a:t>
            </a:r>
            <a:r>
              <a:rPr lang="fr-FR" sz="2200" b="1" dirty="0">
                <a:solidFill>
                  <a:schemeClr val="accent2"/>
                </a:solidFill>
              </a:rPr>
              <a:t> </a:t>
            </a:r>
            <a:r>
              <a:rPr lang="fr-FR" b="1" dirty="0">
                <a:solidFill>
                  <a:schemeClr val="accent2"/>
                </a:solidFill>
              </a:rPr>
              <a:t>Est admise la prise en compte des congés payés dans l'assiette de calcul hebdomadaire des heures supplémentaires lorsqu’elles sont décomptés à la semaine.</a:t>
            </a:r>
            <a:endParaRPr lang="en-US" b="1" dirty="0">
              <a:solidFill>
                <a:schemeClr val="accent2"/>
              </a:solidFill>
            </a:endParaRPr>
          </a:p>
          <a:p>
            <a:pPr marL="0" indent="0" algn="ctr">
              <a:buNone/>
            </a:pPr>
            <a:r>
              <a:rPr lang="fr-FR" i="1" dirty="0"/>
              <a:t>«  Toute heure accomplie au delà de la durée légale hebdomadaire est une heure supplémentaire » (C. trav. L. 3121-28)</a:t>
            </a:r>
          </a:p>
          <a:p>
            <a:pPr algn="just"/>
            <a:r>
              <a:rPr lang="fr-FR" dirty="0"/>
              <a:t>La Cour de cassation énonce que cette disposition doit être écartée partiellement : </a:t>
            </a:r>
          </a:p>
          <a:p>
            <a:pPr lvl="1" algn="just"/>
            <a:r>
              <a:rPr lang="fr-FR" i="1" dirty="0"/>
              <a:t>En ce qu'elle subordonne </a:t>
            </a:r>
            <a:r>
              <a:rPr lang="fr-FR" b="1" i="1" dirty="0"/>
              <a:t>à l'exécution d'un temps de travail effectif</a:t>
            </a:r>
            <a:r>
              <a:rPr lang="fr-FR" i="1" dirty="0"/>
              <a:t> </a:t>
            </a:r>
            <a:r>
              <a:rPr lang="fr-FR" b="1" i="1" dirty="0"/>
              <a:t>les heures prises en compte pour la détermination du seuil de déclenchement des heures supplémentaires </a:t>
            </a:r>
          </a:p>
          <a:p>
            <a:pPr lvl="1" algn="just"/>
            <a:r>
              <a:rPr lang="fr-FR" b="1" i="1" dirty="0"/>
              <a:t>Et empêche de ce fait pour le salarié ayant été partiellement en congé pendant la semaine </a:t>
            </a:r>
            <a:r>
              <a:rPr lang="fr-FR" i="1" dirty="0"/>
              <a:t>de</a:t>
            </a:r>
            <a:r>
              <a:rPr lang="fr-FR" dirty="0"/>
              <a:t> prétendre au paiement des majorations pour heures supplémentaires qu'il aurait perçues s'il avait travaillé durant toute la semaine.</a:t>
            </a:r>
            <a:endParaRPr lang="fr-FR" i="1" dirty="0"/>
          </a:p>
          <a:p>
            <a:pPr algn="just"/>
            <a:r>
              <a:rPr lang="fr-FR" b="1" u="sng" dirty="0"/>
              <a:t>Alignement avec la jurisprudence de la CJUE </a:t>
            </a:r>
            <a:r>
              <a:rPr lang="fr-FR" dirty="0"/>
              <a:t>: la période de congés payés devait être assimilée à du temps de travail effectif aux fins du calcul des heures supplémentaires (CJUE, 13 janv. 2022, n</a:t>
            </a:r>
            <a:r>
              <a:rPr lang="fr-FR" baseline="30000" dirty="0"/>
              <a:t>o</a:t>
            </a:r>
            <a:r>
              <a:rPr lang="fr-FR" dirty="0"/>
              <a:t> C-514/20).</a:t>
            </a:r>
          </a:p>
          <a:p>
            <a:pPr algn="just"/>
            <a:r>
              <a:rPr lang="fr-FR" b="1" u="sng" dirty="0"/>
              <a:t>Opère donc un revirement de jurisprudence</a:t>
            </a:r>
            <a:r>
              <a:rPr lang="fr-FR" dirty="0"/>
              <a:t> : la Cour de cassation a toujours jugé que, ne pouvant être assimilés à du temps de travail effectif, les congés payés ne devaient être pris en compte, sauf disposition conventionnelle ou usage contraire, pour le calcul des heures supplémentaires (Cass. soc., 1</a:t>
            </a:r>
            <a:r>
              <a:rPr lang="fr-FR" baseline="30000" dirty="0"/>
              <a:t>er</a:t>
            </a:r>
            <a:r>
              <a:rPr lang="fr-FR" dirty="0"/>
              <a:t> déc. 2004, n</a:t>
            </a:r>
            <a:r>
              <a:rPr lang="fr-FR" baseline="30000" dirty="0"/>
              <a:t>o</a:t>
            </a:r>
            <a:r>
              <a:rPr lang="fr-FR" dirty="0"/>
              <a:t> 02-21.304, Bull. civ. V, n</a:t>
            </a:r>
            <a:r>
              <a:rPr lang="fr-FR" baseline="30000" dirty="0"/>
              <a:t>o</a:t>
            </a:r>
            <a:r>
              <a:rPr lang="fr-FR" dirty="0"/>
              <a:t> 318 ; Cass. soc., 25 janv. 2017, n</a:t>
            </a:r>
            <a:r>
              <a:rPr lang="fr-FR" baseline="30000" dirty="0"/>
              <a:t>o</a:t>
            </a:r>
            <a:r>
              <a:rPr lang="fr-FR" dirty="0"/>
              <a:t> 15-20.692).</a:t>
            </a:r>
          </a:p>
        </p:txBody>
      </p:sp>
    </p:spTree>
    <p:extLst>
      <p:ext uri="{BB962C8B-B14F-4D97-AF65-F5344CB8AC3E}">
        <p14:creationId xmlns:p14="http://schemas.microsoft.com/office/powerpoint/2010/main" val="2875280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5C5DE-2C7D-32BE-5F89-AEFA34C20E4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95AEE816-BFCA-E737-EAC8-593F3D03F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2FFE36F6-36E1-9F15-2922-69317FDF2869}"/>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2.  Conclusion du contrat - </a:t>
            </a:r>
            <a:r>
              <a:rPr lang="fr-FR" sz="2400" dirty="0">
                <a:solidFill>
                  <a:schemeClr val="accent2"/>
                </a:solidFill>
              </a:rPr>
              <a:t>Travailleurs des plateformes </a:t>
            </a:r>
            <a:endParaRPr lang="fr-FR" dirty="0">
              <a:solidFill>
                <a:schemeClr val="accent2"/>
              </a:solidFill>
            </a:endParaRPr>
          </a:p>
        </p:txBody>
      </p:sp>
      <p:sp>
        <p:nvSpPr>
          <p:cNvPr id="10" name="Rectangle 9">
            <a:extLst>
              <a:ext uri="{FF2B5EF4-FFF2-40B4-BE49-F238E27FC236}">
                <a16:creationId xmlns:a16="http://schemas.microsoft.com/office/drawing/2014/main" id="{66A7BE4E-D086-1C09-B1FB-CB59C01A8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DCE43E61-7B08-C6A9-D13F-B3A89662E714}"/>
              </a:ext>
            </a:extLst>
          </p:cNvPr>
          <p:cNvSpPr>
            <a:spLocks noGrp="1"/>
          </p:cNvSpPr>
          <p:nvPr>
            <p:ph idx="1"/>
          </p:nvPr>
        </p:nvSpPr>
        <p:spPr>
          <a:xfrm>
            <a:off x="581192" y="1507066"/>
            <a:ext cx="11029615" cy="5350933"/>
          </a:xfrm>
        </p:spPr>
        <p:txBody>
          <a:bodyPr anchor="t">
            <a:normAutofit/>
          </a:bodyPr>
          <a:lstStyle/>
          <a:p>
            <a:pPr marL="0" indent="0" algn="just">
              <a:buNone/>
            </a:pPr>
            <a:r>
              <a:rPr lang="pt-BR" sz="2200" b="1" u="sng" dirty="0">
                <a:solidFill>
                  <a:schemeClr val="accent2"/>
                </a:solidFill>
              </a:rPr>
              <a:t>Cass. soc., 9 juill. 2025, n° 24-13.504 et n° 24-13.513</a:t>
            </a:r>
            <a:r>
              <a:rPr lang="pt-BR" sz="2200" b="1" dirty="0">
                <a:solidFill>
                  <a:schemeClr val="accent2"/>
                </a:solidFill>
              </a:rPr>
              <a:t> : Changement de paradigme dans l’appréciation de l’existence d’un contrat de travail. </a:t>
            </a:r>
          </a:p>
          <a:p>
            <a:pPr marL="0" indent="0" algn="just">
              <a:buNone/>
            </a:pPr>
            <a:r>
              <a:rPr lang="fr-FR" sz="1900" dirty="0"/>
              <a:t>La Cour de cassation approuve le raisonnement des juges d’appel n’ayant pas retenu l'existence d'un contrat de travail liant des chauffeurs à la plateforme Uber, faute de caractérisation d'un lien de subordination.</a:t>
            </a:r>
          </a:p>
          <a:p>
            <a:pPr marL="0" indent="0" algn="just">
              <a:buNone/>
            </a:pPr>
            <a:r>
              <a:rPr lang="fr-FR" dirty="0"/>
              <a:t>La Cour prend acte de la mise en conformité de la plateforme Uber à la loi du 24 décembre 2019. </a:t>
            </a:r>
            <a:r>
              <a:rPr lang="fr-FR" b="1" dirty="0"/>
              <a:t>Le curseur semble désormais s’orienter vers les critères de l’indépendance des travailleurs et non plus vers les indices de la subordination. </a:t>
            </a:r>
          </a:p>
          <a:p>
            <a:pPr algn="just">
              <a:spcAft>
                <a:spcPts val="0"/>
              </a:spcAft>
            </a:pPr>
            <a:r>
              <a:rPr lang="fr-FR" dirty="0"/>
              <a:t> Les critères de l’indépendance </a:t>
            </a:r>
            <a:r>
              <a:rPr lang="fr-FR" u="sng" dirty="0"/>
              <a:t>l’emportent</a:t>
            </a:r>
            <a:r>
              <a:rPr lang="fr-FR" dirty="0"/>
              <a:t> sur ceux de la subordination </a:t>
            </a:r>
          </a:p>
          <a:p>
            <a:pPr lvl="2" algn="just"/>
            <a:r>
              <a:rPr lang="fr-FR" sz="1600" dirty="0"/>
              <a:t>Face au </a:t>
            </a:r>
            <a:r>
              <a:rPr lang="fr-FR" sz="1600" dirty="0">
                <a:solidFill>
                  <a:srgbClr val="C00000"/>
                </a:solidFill>
              </a:rPr>
              <a:t>service organisé </a:t>
            </a:r>
            <a:r>
              <a:rPr lang="fr-FR" sz="1600" dirty="0">
                <a:sym typeface="Wingdings" panose="05000000000000000000" pitchFamily="2" charset="2"/>
              </a:rPr>
              <a:t></a:t>
            </a:r>
            <a:r>
              <a:rPr lang="fr-FR" sz="1600" dirty="0"/>
              <a:t> </a:t>
            </a:r>
            <a:r>
              <a:rPr lang="fr-FR" sz="1600" dirty="0">
                <a:solidFill>
                  <a:srgbClr val="00B050"/>
                </a:solidFill>
              </a:rPr>
              <a:t>l’absence de clause de non-concurrence </a:t>
            </a:r>
            <a:r>
              <a:rPr lang="fr-FR" sz="1600" dirty="0"/>
              <a:t>et la possibilité de développer une clientèle personnelle l’emporte. </a:t>
            </a:r>
          </a:p>
          <a:p>
            <a:pPr lvl="2" algn="just"/>
            <a:r>
              <a:rPr lang="fr-FR" sz="1600" dirty="0"/>
              <a:t>Face aux </a:t>
            </a:r>
            <a:r>
              <a:rPr lang="fr-FR" sz="1600" dirty="0">
                <a:solidFill>
                  <a:srgbClr val="C00000"/>
                </a:solidFill>
              </a:rPr>
              <a:t>15 secondes retenues pour accepter/refuser </a:t>
            </a:r>
            <a:r>
              <a:rPr lang="fr-FR" sz="1600" dirty="0">
                <a:sym typeface="Wingdings" panose="05000000000000000000" pitchFamily="2" charset="2"/>
              </a:rPr>
              <a:t></a:t>
            </a:r>
            <a:r>
              <a:rPr lang="fr-FR" sz="1600" dirty="0"/>
              <a:t> la </a:t>
            </a:r>
            <a:r>
              <a:rPr lang="fr-FR" sz="1600" dirty="0">
                <a:solidFill>
                  <a:srgbClr val="00B050"/>
                </a:solidFill>
              </a:rPr>
              <a:t>liberté de refus </a:t>
            </a:r>
            <a:r>
              <a:rPr lang="fr-FR" sz="1600" dirty="0"/>
              <a:t>l’emporte. </a:t>
            </a:r>
          </a:p>
          <a:p>
            <a:pPr lvl="2" algn="just"/>
            <a:r>
              <a:rPr lang="fr-FR" sz="1600" dirty="0"/>
              <a:t> Face au </a:t>
            </a:r>
            <a:r>
              <a:rPr lang="fr-FR" sz="1600" dirty="0">
                <a:solidFill>
                  <a:srgbClr val="C00000"/>
                </a:solidFill>
              </a:rPr>
              <a:t>pouvoir de déconnexion après</a:t>
            </a:r>
            <a:r>
              <a:rPr lang="fr-FR" sz="1600" dirty="0"/>
              <a:t> </a:t>
            </a:r>
            <a:r>
              <a:rPr lang="fr-FR" sz="1600" dirty="0">
                <a:solidFill>
                  <a:srgbClr val="C00000"/>
                </a:solidFill>
              </a:rPr>
              <a:t>trois refus de courses </a:t>
            </a:r>
            <a:r>
              <a:rPr lang="fr-FR" sz="1600" dirty="0">
                <a:sym typeface="Wingdings" panose="05000000000000000000" pitchFamily="2" charset="2"/>
              </a:rPr>
              <a:t></a:t>
            </a:r>
            <a:r>
              <a:rPr lang="fr-FR" sz="1600" dirty="0"/>
              <a:t> la </a:t>
            </a:r>
            <a:r>
              <a:rPr lang="fr-FR" sz="1600" dirty="0">
                <a:solidFill>
                  <a:srgbClr val="00B050"/>
                </a:solidFill>
              </a:rPr>
              <a:t>possibilité de se reconnecter </a:t>
            </a:r>
            <a:r>
              <a:rPr lang="fr-FR" sz="1600" dirty="0"/>
              <a:t>l’emporte. </a:t>
            </a:r>
          </a:p>
          <a:p>
            <a:pPr lvl="2" algn="just"/>
            <a:r>
              <a:rPr lang="fr-FR" sz="1600" dirty="0"/>
              <a:t> Face à la </a:t>
            </a:r>
            <a:r>
              <a:rPr lang="fr-FR" sz="1600" dirty="0">
                <a:solidFill>
                  <a:srgbClr val="C00000"/>
                </a:solidFill>
              </a:rPr>
              <a:t>fixation du prix par la plateforme </a:t>
            </a:r>
            <a:r>
              <a:rPr lang="fr-FR" sz="1600" dirty="0">
                <a:sym typeface="Wingdings" panose="05000000000000000000" pitchFamily="2" charset="2"/>
              </a:rPr>
              <a:t></a:t>
            </a:r>
            <a:r>
              <a:rPr lang="fr-FR" sz="1600" dirty="0"/>
              <a:t> l’adaptation à la loi du 24 décembre 2019, rendant </a:t>
            </a:r>
            <a:r>
              <a:rPr lang="fr-FR" sz="1600" dirty="0">
                <a:solidFill>
                  <a:schemeClr val="tx1"/>
                </a:solidFill>
              </a:rPr>
              <a:t>nécessaire</a:t>
            </a:r>
            <a:r>
              <a:rPr lang="fr-FR" sz="1600" dirty="0">
                <a:solidFill>
                  <a:srgbClr val="00B050"/>
                </a:solidFill>
              </a:rPr>
              <a:t> l’affichage du prix minimal, du temps et de la distance pour récupérer le passage et de la course</a:t>
            </a:r>
            <a:r>
              <a:rPr lang="fr-FR" sz="1600" dirty="0"/>
              <a:t> l’emporte</a:t>
            </a:r>
            <a:r>
              <a:rPr lang="fr-FR" dirty="0"/>
              <a:t>. </a:t>
            </a:r>
          </a:p>
          <a:p>
            <a:pPr lvl="2" algn="just">
              <a:spcAft>
                <a:spcPts val="0"/>
              </a:spcAft>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3373383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242CF-B606-D23E-E65F-E5725E1372F4}"/>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DC19C382-36FC-E758-6BE5-2FBC97EFA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826B429-6688-AF3B-3A96-F1EE4846D3A5}"/>
              </a:ext>
            </a:extLst>
          </p:cNvPr>
          <p:cNvSpPr>
            <a:spLocks noGrp="1"/>
          </p:cNvSpPr>
          <p:nvPr>
            <p:ph type="title"/>
          </p:nvPr>
        </p:nvSpPr>
        <p:spPr>
          <a:xfrm>
            <a:off x="581192" y="641653"/>
            <a:ext cx="11029616" cy="569080"/>
          </a:xfrm>
        </p:spPr>
        <p:txBody>
          <a:bodyPr anchor="t">
            <a:normAutofit/>
          </a:bodyPr>
          <a:lstStyle/>
          <a:p>
            <a:r>
              <a:rPr lang="fr-FR" dirty="0">
                <a:solidFill>
                  <a:schemeClr val="accent2"/>
                </a:solidFill>
              </a:rPr>
              <a:t>2.  Conclusion du contrat - </a:t>
            </a:r>
            <a:r>
              <a:rPr lang="fr-FR" sz="2400" dirty="0">
                <a:solidFill>
                  <a:schemeClr val="accent2"/>
                </a:solidFill>
              </a:rPr>
              <a:t>CDD D’USAGE</a:t>
            </a:r>
            <a:endParaRPr lang="fr-FR" dirty="0">
              <a:solidFill>
                <a:schemeClr val="accent2"/>
              </a:solidFill>
            </a:endParaRPr>
          </a:p>
        </p:txBody>
      </p:sp>
      <p:sp>
        <p:nvSpPr>
          <p:cNvPr id="10" name="Rectangle 9">
            <a:extLst>
              <a:ext uri="{FF2B5EF4-FFF2-40B4-BE49-F238E27FC236}">
                <a16:creationId xmlns:a16="http://schemas.microsoft.com/office/drawing/2014/main" id="{4F8BCD2C-27B7-9CE2-126D-64C6AEF98D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0F93A938-B5E7-8D79-CB73-050CA1D125D9}"/>
              </a:ext>
            </a:extLst>
          </p:cNvPr>
          <p:cNvSpPr>
            <a:spLocks noGrp="1"/>
          </p:cNvSpPr>
          <p:nvPr>
            <p:ph idx="1"/>
          </p:nvPr>
        </p:nvSpPr>
        <p:spPr>
          <a:xfrm>
            <a:off x="581192" y="1507066"/>
            <a:ext cx="11029615" cy="5350933"/>
          </a:xfrm>
        </p:spPr>
        <p:txBody>
          <a:bodyPr anchor="t">
            <a:normAutofit/>
          </a:bodyPr>
          <a:lstStyle/>
          <a:p>
            <a:pPr marL="0" indent="0" algn="just">
              <a:buNone/>
            </a:pPr>
            <a:r>
              <a:rPr lang="fr-FR" sz="2200" b="1" u="sng" dirty="0">
                <a:solidFill>
                  <a:schemeClr val="accent2"/>
                </a:solidFill>
              </a:rPr>
              <a:t>Cass. soc. 10 sept. 2025 n° 23-23.716</a:t>
            </a:r>
            <a:r>
              <a:rPr lang="fr-FR" sz="2200" b="1" dirty="0">
                <a:solidFill>
                  <a:schemeClr val="accent2"/>
                </a:solidFill>
              </a:rPr>
              <a:t> : L'activité de protection de l'environnement n'autorise pas à recourir au CDD d'usage</a:t>
            </a:r>
          </a:p>
          <a:p>
            <a:pPr algn="just">
              <a:spcAft>
                <a:spcPts val="0"/>
              </a:spcAft>
            </a:pPr>
            <a:r>
              <a:rPr lang="fr-FR" sz="2000" dirty="0"/>
              <a:t>Pour recourir au CDD d’usage, l’entreprise doit relever de l’un des secteurs d’activité définis par décret ou par convention collective étendue. </a:t>
            </a:r>
          </a:p>
          <a:p>
            <a:pPr algn="just">
              <a:spcAft>
                <a:spcPts val="0"/>
              </a:spcAft>
            </a:pPr>
            <a:r>
              <a:rPr lang="fr-FR" sz="2000" dirty="0"/>
              <a:t>Le secteur de « </a:t>
            </a:r>
            <a:r>
              <a:rPr lang="fr-FR" sz="2000" i="1" dirty="0"/>
              <a:t>l’action culturelle </a:t>
            </a:r>
            <a:r>
              <a:rPr lang="fr-FR" sz="2000" dirty="0"/>
              <a:t>» fait partie de la liste des secteurs (C. trav., art. D. 1242-1, 6º).</a:t>
            </a:r>
          </a:p>
          <a:p>
            <a:pPr marL="0" indent="0" algn="just">
              <a:spcAft>
                <a:spcPts val="0"/>
              </a:spcAft>
              <a:buNone/>
            </a:pPr>
            <a:endParaRPr lang="fr-FR" sz="2000" dirty="0"/>
          </a:p>
          <a:p>
            <a:pPr marL="0" indent="0" algn="just">
              <a:spcAft>
                <a:spcPts val="0"/>
              </a:spcAft>
              <a:buNone/>
            </a:pPr>
            <a:r>
              <a:rPr lang="fr-FR" sz="2000" b="1" dirty="0"/>
              <a:t>L’association dont l’objectif est </a:t>
            </a:r>
            <a:r>
              <a:rPr lang="fr-FR" sz="2000" dirty="0"/>
              <a:t>« </a:t>
            </a:r>
            <a:r>
              <a:rPr lang="fr-FR" sz="2000" i="1" dirty="0"/>
              <a:t>la </a:t>
            </a:r>
            <a:r>
              <a:rPr lang="fr-FR" sz="2000" i="1" u="sng" dirty="0"/>
              <a:t>protection de l’environnement</a:t>
            </a:r>
            <a:r>
              <a:rPr lang="fr-FR" sz="2000" i="1" dirty="0"/>
              <a:t> et de la </a:t>
            </a:r>
            <a:r>
              <a:rPr lang="fr-FR" sz="2000" i="1" u="sng" dirty="0"/>
              <a:t>biodiversité</a:t>
            </a:r>
            <a:r>
              <a:rPr lang="fr-FR" sz="2000" i="1" dirty="0"/>
              <a:t> ainsi que l’action pour la défense des intérêts des consommateurs, des usagers et des contribuables dans les domaines de l’environnement, de la santé, de l’alimentation, de l’énergie, de la gestion des déchets, de l’urbanisme, de la publicité et du cadre de vie</a:t>
            </a:r>
            <a:r>
              <a:rPr lang="fr-FR" sz="2000" dirty="0"/>
              <a:t> » </a:t>
            </a:r>
            <a:r>
              <a:rPr lang="fr-FR" sz="2000" b="1" dirty="0"/>
              <a:t>ne relève pas de l’action culturelle. </a:t>
            </a:r>
          </a:p>
          <a:p>
            <a:pPr marL="0" indent="0" algn="just">
              <a:spcAft>
                <a:spcPts val="0"/>
              </a:spcAft>
              <a:buNone/>
            </a:pPr>
            <a:endParaRPr lang="fr-FR" sz="2000" dirty="0"/>
          </a:p>
          <a:p>
            <a:pPr lvl="1" algn="just">
              <a:spcAft>
                <a:spcPts val="0"/>
              </a:spcAft>
              <a:buFont typeface="Wingdings" panose="05000000000000000000" pitchFamily="2" charset="2"/>
              <a:buChar char="à"/>
            </a:pPr>
            <a:r>
              <a:rPr lang="fr-FR" sz="2000" b="1" dirty="0"/>
              <a:t>L’activité de protection de l’environnement ne se rattache pas au secteur de l’action culturelle pour le recours au CDD d’usage.</a:t>
            </a:r>
          </a:p>
          <a:p>
            <a:pPr lvl="1" algn="just">
              <a:spcAft>
                <a:spcPts val="0"/>
              </a:spcAft>
              <a:buFont typeface="Wingdings" panose="05000000000000000000" pitchFamily="2" charset="2"/>
              <a:buChar char="à"/>
            </a:pPr>
            <a:r>
              <a:rPr lang="fr-FR" sz="2000" b="1" dirty="0"/>
              <a:t>Une appréciation stricte du recours au CDD d’usage. </a:t>
            </a:r>
          </a:p>
        </p:txBody>
      </p:sp>
    </p:spTree>
    <p:extLst>
      <p:ext uri="{BB962C8B-B14F-4D97-AF65-F5344CB8AC3E}">
        <p14:creationId xmlns:p14="http://schemas.microsoft.com/office/powerpoint/2010/main" val="2704940427"/>
      </p:ext>
    </p:extLst>
  </p:cSld>
  <p:clrMapOvr>
    <a:masterClrMapping/>
  </p:clrMapOvr>
</p:sld>
</file>

<file path=ppt/theme/theme1.xml><?xml version="1.0" encoding="utf-8"?>
<a:theme xmlns:a="http://schemas.openxmlformats.org/drawingml/2006/main" name="Dividende">
  <a:themeElements>
    <a:clrScheme name="Personnalisé 6">
      <a:dk1>
        <a:sysClr val="windowText" lastClr="000000"/>
      </a:dk1>
      <a:lt1>
        <a:sysClr val="window" lastClr="FFFFFF"/>
      </a:lt1>
      <a:dk2>
        <a:srgbClr val="3D3D3D"/>
      </a:dk2>
      <a:lt2>
        <a:srgbClr val="EBEBEB"/>
      </a:lt2>
      <a:accent1>
        <a:srgbClr val="000068"/>
      </a:accent1>
      <a:accent2>
        <a:srgbClr val="000068"/>
      </a:accent2>
      <a:accent3>
        <a:srgbClr val="B2324B"/>
      </a:accent3>
      <a:accent4>
        <a:srgbClr val="969FA7"/>
      </a:accent4>
      <a:accent5>
        <a:srgbClr val="66B1CE"/>
      </a:accent5>
      <a:accent6>
        <a:srgbClr val="40619D"/>
      </a:accent6>
      <a:hlink>
        <a:srgbClr val="828282"/>
      </a:hlink>
      <a:folHlink>
        <a:srgbClr val="A5A5A5"/>
      </a:folHlink>
    </a:clrScheme>
    <a:fontScheme name="Dividend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e">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586257B5F9B74297F571D1B6819326" ma:contentTypeVersion="4" ma:contentTypeDescription="Crée un document." ma:contentTypeScope="" ma:versionID="a7edc01e961b0ec4195a9ab1146ffae0">
  <xsd:schema xmlns:xsd="http://www.w3.org/2001/XMLSchema" xmlns:xs="http://www.w3.org/2001/XMLSchema" xmlns:p="http://schemas.microsoft.com/office/2006/metadata/properties" xmlns:ns3="bb88e2a8-255a-47f2-b3e9-08b17a1b8bb6" targetNamespace="http://schemas.microsoft.com/office/2006/metadata/properties" ma:root="true" ma:fieldsID="324b2b3fde4fb09e5652ce26bafec74a" ns3:_="">
    <xsd:import namespace="bb88e2a8-255a-47f2-b3e9-08b17a1b8bb6"/>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88e2a8-255a-47f2-b3e9-08b17a1b8bb6"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791C7C-B545-48FF-AA73-3CF914D40886}">
  <ds:schemaRefs>
    <ds:schemaRef ds:uri="http://schemas.microsoft.com/sharepoint/v3/contenttype/forms"/>
  </ds:schemaRefs>
</ds:datastoreItem>
</file>

<file path=customXml/itemProps2.xml><?xml version="1.0" encoding="utf-8"?>
<ds:datastoreItem xmlns:ds="http://schemas.openxmlformats.org/officeDocument/2006/customXml" ds:itemID="{1E580B71-0B8A-47FC-B96C-5D04FCCCCC06}">
  <ds:schemaRefs>
    <ds:schemaRef ds:uri="http://purl.org/dc/terms/"/>
    <ds:schemaRef ds:uri="http://purl.org/dc/dcmitype/"/>
    <ds:schemaRef ds:uri="bb88e2a8-255a-47f2-b3e9-08b17a1b8bb6"/>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DC03ED8-6A72-44E4-8811-AC0E836758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88e2a8-255a-47f2-b3e9-08b17a1b8b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TM03457464[[fn=Dividende]]</Template>
  <TotalTime>123</TotalTime>
  <Words>5513</Words>
  <Application>Microsoft Office PowerPoint</Application>
  <PresentationFormat>Grand écran</PresentationFormat>
  <Paragraphs>227</Paragraphs>
  <Slides>26</Slides>
  <Notes>26</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26</vt:i4>
      </vt:variant>
    </vt:vector>
  </HeadingPairs>
  <TitlesOfParts>
    <vt:vector size="32" baseType="lpstr">
      <vt:lpstr>Aptos</vt:lpstr>
      <vt:lpstr>Arial</vt:lpstr>
      <vt:lpstr>Gill Sans MT</vt:lpstr>
      <vt:lpstr>Wingdings</vt:lpstr>
      <vt:lpstr>Wingdings 2</vt:lpstr>
      <vt:lpstr>Dividende</vt:lpstr>
      <vt:lpstr>REVUE D’ACTUALITE  Sept – Oct 2025</vt:lpstr>
      <vt:lpstr>ACTUALITE LEGISLATIVE ET REGLEMENTAIRE  </vt:lpstr>
      <vt:lpstr>Présentation PowerPoint</vt:lpstr>
      <vt:lpstr>ACTUALITE JURISPRUDENTIELLE </vt:lpstr>
      <vt:lpstr>I- RELATIONS INDIVIDUELLES </vt:lpstr>
      <vt:lpstr>I. 1. Congés Payés et arrêt maladie    </vt:lpstr>
      <vt:lpstr>I. 2. Congés payés et heures supplémentaires   </vt:lpstr>
      <vt:lpstr>2.  Conclusion du contrat - Travailleurs des plateformes </vt:lpstr>
      <vt:lpstr>2.  Conclusion du contrat - CDD D’USAGE</vt:lpstr>
      <vt:lpstr>3. 1. Droits et libertés du salarié – Liberté religieuse  </vt:lpstr>
      <vt:lpstr>3. 2. Droits et libertés du salarié - Liberté d’expression </vt:lpstr>
      <vt:lpstr>3. 3. Droits et libertés du salarié – Discrimination </vt:lpstr>
      <vt:lpstr>4. 1. REMUNERATION</vt:lpstr>
      <vt:lpstr>4. 2. REMUNERATION</vt:lpstr>
      <vt:lpstr>4. 3. REMUNERATION</vt:lpstr>
      <vt:lpstr>5.1. RUPTURE DU CONTRAT DE TRAVAIL – Procédure disciplinaire</vt:lpstr>
      <vt:lpstr>5. 2 RUPTURE DU CONTRAT DE TRAVAIL – Licenciement économique </vt:lpstr>
      <vt:lpstr>5. 3 RUPTURE DU CONTRAT DE TRAVAIL – Licenciement économique </vt:lpstr>
      <vt:lpstr>5. 4 RUPTURE DU CONTRAT DE TRAVAIL – APC</vt:lpstr>
      <vt:lpstr>6. transaction </vt:lpstr>
      <vt:lpstr>II- RELATIONS COLLECTIVES </vt:lpstr>
      <vt:lpstr>1.2. ELECTIONS PROFESSIONNELLES </vt:lpstr>
      <vt:lpstr>3. Statut protecteur </vt:lpstr>
      <vt:lpstr>III- Protection sociale </vt:lpstr>
      <vt:lpstr>1.2.  ATMP</vt:lpstr>
      <vt:lpstr>1I. CONTRÔLE URSSAF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Stagiaire</dc:creator>
  <cp:lastModifiedBy>Adélaïde MAURE</cp:lastModifiedBy>
  <cp:revision>35</cp:revision>
  <cp:lastPrinted>2025-07-18T11:35:34Z</cp:lastPrinted>
  <dcterms:created xsi:type="dcterms:W3CDTF">2025-07-01T08:25:10Z</dcterms:created>
  <dcterms:modified xsi:type="dcterms:W3CDTF">2025-10-17T11:19:53Z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0x010100CD586257B5F9B74297F571D1B6819326</vt:lpwstr>
  </property>
</Properties>
</file>